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83" r:id="rId3"/>
  </p:sldMasterIdLst>
  <p:notesMasterIdLst>
    <p:notesMasterId r:id="rId38"/>
  </p:notesMasterIdLst>
  <p:sldIdLst>
    <p:sldId id="256" r:id="rId4"/>
    <p:sldId id="319" r:id="rId5"/>
    <p:sldId id="336" r:id="rId6"/>
    <p:sldId id="318" r:id="rId7"/>
    <p:sldId id="317" r:id="rId8"/>
    <p:sldId id="327" r:id="rId9"/>
    <p:sldId id="316" r:id="rId10"/>
    <p:sldId id="335" r:id="rId11"/>
    <p:sldId id="312" r:id="rId12"/>
    <p:sldId id="333" r:id="rId13"/>
    <p:sldId id="332" r:id="rId14"/>
    <p:sldId id="331" r:id="rId15"/>
    <p:sldId id="275" r:id="rId16"/>
    <p:sldId id="322" r:id="rId17"/>
    <p:sldId id="323" r:id="rId18"/>
    <p:sldId id="324" r:id="rId19"/>
    <p:sldId id="329" r:id="rId20"/>
    <p:sldId id="326" r:id="rId21"/>
    <p:sldId id="338" r:id="rId22"/>
    <p:sldId id="337" r:id="rId23"/>
    <p:sldId id="339" r:id="rId24"/>
    <p:sldId id="340" r:id="rId25"/>
    <p:sldId id="291" r:id="rId26"/>
    <p:sldId id="292" r:id="rId27"/>
    <p:sldId id="293" r:id="rId28"/>
    <p:sldId id="294" r:id="rId29"/>
    <p:sldId id="295" r:id="rId30"/>
    <p:sldId id="296" r:id="rId31"/>
    <p:sldId id="297" r:id="rId32"/>
    <p:sldId id="298" r:id="rId33"/>
    <p:sldId id="299" r:id="rId34"/>
    <p:sldId id="310" r:id="rId35"/>
    <p:sldId id="301" r:id="rId36"/>
    <p:sldId id="281" r:id="rId3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3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26" autoAdjust="0"/>
    <p:restoredTop sz="94694" autoAdjust="0"/>
  </p:normalViewPr>
  <p:slideViewPr>
    <p:cSldViewPr>
      <p:cViewPr varScale="1">
        <p:scale>
          <a:sx n="52" d="100"/>
          <a:sy n="52" d="100"/>
        </p:scale>
        <p:origin x="506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66264B0-82B3-8981-6A4B-9A0AA637C5B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EFD26F-BB1E-1FD9-120D-E4A2792B873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474F348-97AB-9040-9493-F43BB8E72CE4}" type="datetimeFigureOut">
              <a:rPr lang="en-AU"/>
              <a:pPr>
                <a:defRPr/>
              </a:pPr>
              <a:t>29/06/2022</a:t>
            </a:fld>
            <a:endParaRPr lang="en-AU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99E8E9F9-58E9-E477-9BA9-7E4AE9FC300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AU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C3B5D71-B1F9-743B-10F0-4423DB24D5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AU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36C478-2D7F-7862-D0EB-026A7E03C79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EB2790-9676-F608-D462-50A3F56A60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C54FF1E-B89F-DC48-A3E1-3D20A804F2E0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>
            <a:extLst>
              <a:ext uri="{FF2B5EF4-FFF2-40B4-BE49-F238E27FC236}">
                <a16:creationId xmlns:a16="http://schemas.microsoft.com/office/drawing/2014/main" id="{5F17E279-8646-4795-DC72-91965EA364B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>
            <a:extLst>
              <a:ext uri="{FF2B5EF4-FFF2-40B4-BE49-F238E27FC236}">
                <a16:creationId xmlns:a16="http://schemas.microsoft.com/office/drawing/2014/main" id="{669ED9EC-B6B7-D998-CC21-7DC5F713F3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AU" altLang="en-US"/>
          </a:p>
        </p:txBody>
      </p:sp>
      <p:sp>
        <p:nvSpPr>
          <p:cNvPr id="24580" name="Slide Number Placeholder 3">
            <a:extLst>
              <a:ext uri="{FF2B5EF4-FFF2-40B4-BE49-F238E27FC236}">
                <a16:creationId xmlns:a16="http://schemas.microsoft.com/office/drawing/2014/main" id="{29999F6D-00F3-B383-6A22-5C8C3CD67BC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F1C4695-81E4-7443-A1CA-6CB7A2BD8A53}" type="slidenum">
              <a:rPr lang="en-AU" altLang="en-US" smtClean="0"/>
              <a:pPr/>
              <a:t>18</a:t>
            </a:fld>
            <a:endParaRPr lang="en-AU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>
            <a:extLst>
              <a:ext uri="{FF2B5EF4-FFF2-40B4-BE49-F238E27FC236}">
                <a16:creationId xmlns:a16="http://schemas.microsoft.com/office/drawing/2014/main" id="{5F17E279-8646-4795-DC72-91965EA364B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>
            <a:extLst>
              <a:ext uri="{FF2B5EF4-FFF2-40B4-BE49-F238E27FC236}">
                <a16:creationId xmlns:a16="http://schemas.microsoft.com/office/drawing/2014/main" id="{669ED9EC-B6B7-D998-CC21-7DC5F713F3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AU" altLang="en-US"/>
          </a:p>
        </p:txBody>
      </p:sp>
      <p:sp>
        <p:nvSpPr>
          <p:cNvPr id="24580" name="Slide Number Placeholder 3">
            <a:extLst>
              <a:ext uri="{FF2B5EF4-FFF2-40B4-BE49-F238E27FC236}">
                <a16:creationId xmlns:a16="http://schemas.microsoft.com/office/drawing/2014/main" id="{29999F6D-00F3-B383-6A22-5C8C3CD67BC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F1C4695-81E4-7443-A1CA-6CB7A2BD8A53}" type="slidenum">
              <a:rPr kumimoji="0" lang="en-AU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AU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44042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>
            <a:extLst>
              <a:ext uri="{FF2B5EF4-FFF2-40B4-BE49-F238E27FC236}">
                <a16:creationId xmlns:a16="http://schemas.microsoft.com/office/drawing/2014/main" id="{5F17E279-8646-4795-DC72-91965EA364B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>
            <a:extLst>
              <a:ext uri="{FF2B5EF4-FFF2-40B4-BE49-F238E27FC236}">
                <a16:creationId xmlns:a16="http://schemas.microsoft.com/office/drawing/2014/main" id="{669ED9EC-B6B7-D998-CC21-7DC5F713F3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AU" altLang="en-US"/>
          </a:p>
        </p:txBody>
      </p:sp>
      <p:sp>
        <p:nvSpPr>
          <p:cNvPr id="24580" name="Slide Number Placeholder 3">
            <a:extLst>
              <a:ext uri="{FF2B5EF4-FFF2-40B4-BE49-F238E27FC236}">
                <a16:creationId xmlns:a16="http://schemas.microsoft.com/office/drawing/2014/main" id="{29999F6D-00F3-B383-6A22-5C8C3CD67BC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F1C4695-81E4-7443-A1CA-6CB7A2BD8A53}" type="slidenum">
              <a:rPr kumimoji="0" lang="en-AU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AU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03141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>
            <a:extLst>
              <a:ext uri="{FF2B5EF4-FFF2-40B4-BE49-F238E27FC236}">
                <a16:creationId xmlns:a16="http://schemas.microsoft.com/office/drawing/2014/main" id="{5F17E279-8646-4795-DC72-91965EA364B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>
            <a:extLst>
              <a:ext uri="{FF2B5EF4-FFF2-40B4-BE49-F238E27FC236}">
                <a16:creationId xmlns:a16="http://schemas.microsoft.com/office/drawing/2014/main" id="{669ED9EC-B6B7-D998-CC21-7DC5F713F3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AU" altLang="en-US"/>
          </a:p>
        </p:txBody>
      </p:sp>
      <p:sp>
        <p:nvSpPr>
          <p:cNvPr id="24580" name="Slide Number Placeholder 3">
            <a:extLst>
              <a:ext uri="{FF2B5EF4-FFF2-40B4-BE49-F238E27FC236}">
                <a16:creationId xmlns:a16="http://schemas.microsoft.com/office/drawing/2014/main" id="{29999F6D-00F3-B383-6A22-5C8C3CD67BC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F1C4695-81E4-7443-A1CA-6CB7A2BD8A53}" type="slidenum">
              <a:rPr kumimoji="0" lang="en-AU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AU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52351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>
            <a:extLst>
              <a:ext uri="{FF2B5EF4-FFF2-40B4-BE49-F238E27FC236}">
                <a16:creationId xmlns:a16="http://schemas.microsoft.com/office/drawing/2014/main" id="{C12491C0-983F-990B-53DE-9CA270AD566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>
            <a:extLst>
              <a:ext uri="{FF2B5EF4-FFF2-40B4-BE49-F238E27FC236}">
                <a16:creationId xmlns:a16="http://schemas.microsoft.com/office/drawing/2014/main" id="{A94EB09A-CC21-5A0F-C575-5CEEAF6AB1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28676" name="Slide Number Placeholder 3">
            <a:extLst>
              <a:ext uri="{FF2B5EF4-FFF2-40B4-BE49-F238E27FC236}">
                <a16:creationId xmlns:a16="http://schemas.microsoft.com/office/drawing/2014/main" id="{887DB04E-A37B-7508-E096-4FD8A719F45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2739114-1E55-A74C-A420-0F6175BD891C}" type="slidenum">
              <a:rPr lang="en-US" altLang="en-US" smtClean="0">
                <a:solidFill>
                  <a:srgbClr val="000000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pPr eaLnBrk="1" hangingPunct="1"/>
              <a:t>25</a:t>
            </a:fld>
            <a:endParaRPr lang="en-US" altLang="en-US">
              <a:solidFill>
                <a:srgbClr val="000000"/>
              </a:solidFill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>
            <a:extLst>
              <a:ext uri="{FF2B5EF4-FFF2-40B4-BE49-F238E27FC236}">
                <a16:creationId xmlns:a16="http://schemas.microsoft.com/office/drawing/2014/main" id="{A148455E-FD9C-F38E-AFB0-C57286F683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>
            <a:extLst>
              <a:ext uri="{FF2B5EF4-FFF2-40B4-BE49-F238E27FC236}">
                <a16:creationId xmlns:a16="http://schemas.microsoft.com/office/drawing/2014/main" id="{1761A474-F298-21BC-D736-62BDD81E65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AU" altLang="en-US"/>
          </a:p>
        </p:txBody>
      </p:sp>
      <p:sp>
        <p:nvSpPr>
          <p:cNvPr id="31748" name="Slide Number Placeholder 3">
            <a:extLst>
              <a:ext uri="{FF2B5EF4-FFF2-40B4-BE49-F238E27FC236}">
                <a16:creationId xmlns:a16="http://schemas.microsoft.com/office/drawing/2014/main" id="{532635DB-6F30-E1EB-DEF7-299234D7FA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3C873B1-2774-FD44-B370-BDCD95CF43E8}" type="slidenum">
              <a:rPr lang="en-US" altLang="en-US" smtClean="0">
                <a:solidFill>
                  <a:srgbClr val="000000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pPr eaLnBrk="1" hangingPunct="1"/>
              <a:t>27</a:t>
            </a:fld>
            <a:endParaRPr lang="en-US" altLang="en-US">
              <a:solidFill>
                <a:srgbClr val="000000"/>
              </a:solidFill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>
            <a:extLst>
              <a:ext uri="{FF2B5EF4-FFF2-40B4-BE49-F238E27FC236}">
                <a16:creationId xmlns:a16="http://schemas.microsoft.com/office/drawing/2014/main" id="{DD558EE9-FB66-3D21-3774-EC0B242DFD0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>
            <a:extLst>
              <a:ext uri="{FF2B5EF4-FFF2-40B4-BE49-F238E27FC236}">
                <a16:creationId xmlns:a16="http://schemas.microsoft.com/office/drawing/2014/main" id="{4A0583D5-890A-7B5B-8A36-3E4ED72E2A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NZ" altLang="en-US"/>
          </a:p>
        </p:txBody>
      </p:sp>
      <p:sp>
        <p:nvSpPr>
          <p:cNvPr id="33796" name="Slide Number Placeholder 3">
            <a:extLst>
              <a:ext uri="{FF2B5EF4-FFF2-40B4-BE49-F238E27FC236}">
                <a16:creationId xmlns:a16="http://schemas.microsoft.com/office/drawing/2014/main" id="{0AF59E10-EE61-EBA6-E231-8A135278B55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46DE8B4-CFD3-0349-BB58-27A8EE6F096B}" type="slidenum">
              <a:rPr lang="en-US" altLang="en-US" smtClean="0">
                <a:solidFill>
                  <a:srgbClr val="000000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pPr eaLnBrk="1" hangingPunct="1"/>
              <a:t>28</a:t>
            </a:fld>
            <a:endParaRPr lang="en-US" altLang="en-US">
              <a:solidFill>
                <a:srgbClr val="000000"/>
              </a:solidFill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>
            <a:extLst>
              <a:ext uri="{FF2B5EF4-FFF2-40B4-BE49-F238E27FC236}">
                <a16:creationId xmlns:a16="http://schemas.microsoft.com/office/drawing/2014/main" id="{A23D9535-7C5E-E019-AB84-3F7E8650058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Notes Placeholder 2">
            <a:extLst>
              <a:ext uri="{FF2B5EF4-FFF2-40B4-BE49-F238E27FC236}">
                <a16:creationId xmlns:a16="http://schemas.microsoft.com/office/drawing/2014/main" id="{C879EF37-2870-2C7C-28F6-B3169CC8F1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z="2400" b="1"/>
          </a:p>
        </p:txBody>
      </p:sp>
      <p:sp>
        <p:nvSpPr>
          <p:cNvPr id="35844" name="Slide Number Placeholder 3">
            <a:extLst>
              <a:ext uri="{FF2B5EF4-FFF2-40B4-BE49-F238E27FC236}">
                <a16:creationId xmlns:a16="http://schemas.microsoft.com/office/drawing/2014/main" id="{5CF2F34D-4ABA-8BFE-E3FC-C7B8CCDB97A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58119C5-E387-2244-958E-26D2F194B0D3}" type="slidenum">
              <a:rPr lang="en-US" altLang="en-US" smtClean="0">
                <a:solidFill>
                  <a:srgbClr val="000000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pPr eaLnBrk="1" hangingPunct="1"/>
              <a:t>29</a:t>
            </a:fld>
            <a:endParaRPr lang="en-US" altLang="en-US">
              <a:solidFill>
                <a:srgbClr val="000000"/>
              </a:solidFill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>
            <a:extLst>
              <a:ext uri="{FF2B5EF4-FFF2-40B4-BE49-F238E27FC236}">
                <a16:creationId xmlns:a16="http://schemas.microsoft.com/office/drawing/2014/main" id="{6573BF57-C7EE-6EC6-E397-9336971C6F7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Notes Placeholder 2">
            <a:extLst>
              <a:ext uri="{FF2B5EF4-FFF2-40B4-BE49-F238E27FC236}">
                <a16:creationId xmlns:a16="http://schemas.microsoft.com/office/drawing/2014/main" id="{20639960-D5EC-3C0A-FBC1-5932D891F9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37892" name="Slide Number Placeholder 3">
            <a:extLst>
              <a:ext uri="{FF2B5EF4-FFF2-40B4-BE49-F238E27FC236}">
                <a16:creationId xmlns:a16="http://schemas.microsoft.com/office/drawing/2014/main" id="{830251F2-BD30-D961-813F-36B9EDBFE09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4EAF155-B9C0-E74D-9337-73D7016A590E}" type="slidenum">
              <a:rPr lang="en-US" altLang="en-US" smtClean="0">
                <a:solidFill>
                  <a:srgbClr val="000000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pPr eaLnBrk="1" hangingPunct="1"/>
              <a:t>30</a:t>
            </a:fld>
            <a:endParaRPr lang="en-US" altLang="en-US">
              <a:solidFill>
                <a:srgbClr val="000000"/>
              </a:solidFill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>
            <a:extLst>
              <a:ext uri="{FF2B5EF4-FFF2-40B4-BE49-F238E27FC236}">
                <a16:creationId xmlns:a16="http://schemas.microsoft.com/office/drawing/2014/main" id="{4EA8B549-2F82-2C35-B1E5-B391879E68F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>
            <a:extLst>
              <a:ext uri="{FF2B5EF4-FFF2-40B4-BE49-F238E27FC236}">
                <a16:creationId xmlns:a16="http://schemas.microsoft.com/office/drawing/2014/main" id="{0C24F644-3F8E-74AE-DCC2-49CEB142B4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NZ" altLang="en-US"/>
          </a:p>
        </p:txBody>
      </p:sp>
      <p:sp>
        <p:nvSpPr>
          <p:cNvPr id="40964" name="Slide Number Placeholder 3">
            <a:extLst>
              <a:ext uri="{FF2B5EF4-FFF2-40B4-BE49-F238E27FC236}">
                <a16:creationId xmlns:a16="http://schemas.microsoft.com/office/drawing/2014/main" id="{1B724143-AFCF-2B39-CD65-3D54603A731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712B85A-1A65-674C-94C4-EF5DF595F468}" type="slidenum">
              <a:rPr lang="en-US" altLang="en-US" smtClean="0">
                <a:solidFill>
                  <a:srgbClr val="000000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pPr eaLnBrk="1" hangingPunct="1"/>
              <a:t>31</a:t>
            </a:fld>
            <a:endParaRPr lang="en-US" altLang="en-US">
              <a:solidFill>
                <a:srgbClr val="000000"/>
              </a:solidFill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93538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77787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86846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7552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41264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05517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1633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6010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A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0276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41851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983290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548680"/>
            <a:ext cx="7772400" cy="2376264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rgbClr val="FFFF00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3648" y="3501008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20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6392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274638"/>
            <a:ext cx="8003232" cy="1143000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AU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600200"/>
            <a:ext cx="8003232" cy="4525963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rgbClr val="FFFF00"/>
                </a:solidFill>
              </a:defRPr>
            </a:lvl1pPr>
            <a:lvl2pPr>
              <a:defRPr>
                <a:solidFill>
                  <a:srgbClr val="FFFF00"/>
                </a:solidFill>
              </a:defRPr>
            </a:lvl2pPr>
            <a:lvl3pPr>
              <a:defRPr>
                <a:solidFill>
                  <a:srgbClr val="FFFF00"/>
                </a:solidFill>
              </a:defRPr>
            </a:lvl3pPr>
            <a:lvl4pPr>
              <a:defRPr>
                <a:solidFill>
                  <a:srgbClr val="FFFF00"/>
                </a:solidFill>
              </a:defRPr>
            </a:lvl4pPr>
            <a:lvl5pPr>
              <a:defRPr>
                <a:solidFill>
                  <a:srgbClr val="FFFF00"/>
                </a:solidFill>
              </a:defRPr>
            </a:lvl5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7214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681911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1143000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5576" y="1600200"/>
            <a:ext cx="3740224" cy="4525963"/>
          </a:xfrm>
          <a:prstGeom prst="rect">
            <a:avLst/>
          </a:prstGeom>
        </p:spPr>
        <p:txBody>
          <a:bodyPr vert="horz"/>
          <a:lstStyle>
            <a:lvl1pPr>
              <a:defRPr sz="2800">
                <a:solidFill>
                  <a:srgbClr val="FFFF00"/>
                </a:solidFill>
              </a:defRPr>
            </a:lvl1pPr>
            <a:lvl2pPr>
              <a:defRPr sz="2400">
                <a:solidFill>
                  <a:srgbClr val="FFFF00"/>
                </a:solidFill>
              </a:defRPr>
            </a:lvl2pPr>
            <a:lvl3pPr>
              <a:defRPr sz="2000">
                <a:solidFill>
                  <a:srgbClr val="FFFF00"/>
                </a:solidFill>
              </a:defRPr>
            </a:lvl3pPr>
            <a:lvl4pPr>
              <a:defRPr sz="1800">
                <a:solidFill>
                  <a:srgbClr val="FFFF00"/>
                </a:solidFill>
              </a:defRPr>
            </a:lvl4pPr>
            <a:lvl5pPr>
              <a:defRPr sz="1800">
                <a:solidFill>
                  <a:srgbClr val="FFFF00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>
                <a:solidFill>
                  <a:srgbClr val="FFFF00"/>
                </a:solidFill>
              </a:defRPr>
            </a:lvl1pPr>
            <a:lvl2pPr>
              <a:defRPr sz="2400">
                <a:solidFill>
                  <a:srgbClr val="FFFF00"/>
                </a:solidFill>
              </a:defRPr>
            </a:lvl2pPr>
            <a:lvl3pPr>
              <a:defRPr sz="2000">
                <a:solidFill>
                  <a:srgbClr val="FFFF00"/>
                </a:solidFill>
              </a:defRPr>
            </a:lvl3pPr>
            <a:lvl4pPr>
              <a:defRPr sz="1800">
                <a:solidFill>
                  <a:srgbClr val="FFFF00"/>
                </a:solidFill>
              </a:defRPr>
            </a:lvl4pPr>
            <a:lvl5pPr>
              <a:defRPr sz="1800">
                <a:solidFill>
                  <a:srgbClr val="FFFF00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14287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0295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1829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40700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09420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477523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0628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1288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B366867-4951-35AA-C797-BD7D117EF2D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D044D2C-C3CA-2F29-2F6D-907FDC202A6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28FBC71-9B06-AE23-4973-5BCD8BBA055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A91633-CDE6-1F4D-AFC4-6C88988DA0E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39839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237B1B9-D204-A424-E752-64ECFD87FC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BD6BD92-412B-D2DE-E133-3AE2B9BDFE6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2E5EB84-4188-281B-0D53-D1A0C6122B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3C83E5-970B-2848-B43B-54ED6B88CEC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867205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A6F4679-4695-45A9-8CA0-246AB5D3E1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C538630-25FB-A573-AACD-62C261622BE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9A954B0-7633-5833-E33B-AF7EF9BAA2C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62430F-927B-5848-82A4-7D1B35E521A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65323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54BBC6C-432A-1B47-BA4E-A6744A05DA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2D266D-BA42-6D9E-84DC-6CFB9BBBFDD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55CE7E-BCC5-5692-5727-50B262AF80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F2130B-D5C0-D14F-9FF3-61CCE877194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74784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4C58AF7-265A-CAA1-1EC2-271E8675C0F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0886C96-9BE2-7248-6F51-3D094818830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0DFA77C-2B43-0831-F65D-D34E48BE08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8E6CFD-6E9D-284E-ACB5-103F61B86B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356810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7F4F1920-E447-245D-4B58-556401499E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7A5BE3E-2EFA-5629-7F61-FFAD8C2432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4ACDA2F-BFFD-5ED1-700B-8415F34F444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AE0ED9-E926-F541-920E-B92612171E6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073303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546576C-A3CB-B96E-C5C5-C55A1D0C7F8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A07A71BB-E182-0591-203E-4DC5C94D85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4F82635-CFEF-B645-FA29-92935C442B8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AE2BF0-B416-7E44-9D31-E023FF01244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60259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E9E841D-BCDC-374E-78A8-B30ED78E61B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6E78AA-A9BA-6AEE-C29E-5C9CAD1DA5C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C30F6AF-B672-B66A-EE32-2C5280DC422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C669CF-C653-8440-99F8-34519B69819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69523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A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9F227F-7CD1-AD6F-CC1C-CE7E5EFD4D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33313F-7CF1-9E5C-1B47-7D5A2263E38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EB5D2F-D66C-4362-93A5-F0FE5330B1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4EF77E-C6B4-8143-8276-71061D84072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65026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F83DD1D-28FB-DC2D-1705-827EF1B45A7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AF28C9C-93DA-E4D0-ABB8-7FE827C04E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C54A76F-C13B-4D77-3059-F15A5503856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38DD0E-6E39-B547-A661-8E43830D7AB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255037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17226E8-CA11-02A3-C90F-CB1B4D4B777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D25DBB8-33B5-60C2-1B9B-72A26E6D075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9201A36-1A5B-F596-39BC-2FF2E402FF3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611675-24D0-CF47-ADB4-15F14868B1E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78207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AU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6C0F7AC-B9AB-1B56-C5A5-4815EF829F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8668F9E-FAEB-8727-738A-375AD4DBF8A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7D97B8C-D7EB-4F62-6B18-1712C3D6C06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75B5A4-D544-8746-904F-6AD2643C449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96503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DE10C64-3D17-2DAF-B0A7-8A24C909C0E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0828F54-E4FD-4881-4902-C483907A9CC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76B7B0B-BA31-9952-62A9-40B9ED96927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577225-82FD-3748-81C9-15D89D90894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8985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4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5">
            <a:extLst>
              <a:ext uri="{FF2B5EF4-FFF2-40B4-BE49-F238E27FC236}">
                <a16:creationId xmlns:a16="http://schemas.microsoft.com/office/drawing/2014/main" id="{AD48476F-EED0-FF0E-E062-2E75BF221B66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48150" y="4653136"/>
            <a:ext cx="8652038" cy="2116137"/>
            <a:chOff x="113" y="2967"/>
            <a:chExt cx="5216" cy="1333"/>
          </a:xfrm>
        </p:grpSpPr>
        <p:sp>
          <p:nvSpPr>
            <p:cNvPr id="1028" name="Text Box 7">
              <a:extLst>
                <a:ext uri="{FF2B5EF4-FFF2-40B4-BE49-F238E27FC236}">
                  <a16:creationId xmlns:a16="http://schemas.microsoft.com/office/drawing/2014/main" id="{C62D2248-ADCB-5B30-021E-A285CF253E98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2176" y="4108"/>
              <a:ext cx="3153" cy="19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en-US" sz="1400">
                  <a:solidFill>
                    <a:srgbClr val="B8D348"/>
                  </a:solidFill>
                  <a:latin typeface="Kabel Bk BT" pitchFamily="34" charset="0"/>
                </a:rPr>
                <a:t>Higher Education Research and Development Society of Australasia </a:t>
              </a:r>
            </a:p>
          </p:txBody>
        </p:sp>
        <p:pic>
          <p:nvPicPr>
            <p:cNvPr id="1029" name="Picture 10" descr="text_logo">
              <a:extLst>
                <a:ext uri="{FF2B5EF4-FFF2-40B4-BE49-F238E27FC236}">
                  <a16:creationId xmlns:a16="http://schemas.microsoft.com/office/drawing/2014/main" id="{0B2C46CE-0C57-A743-1C70-F5E3F5B58E5E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2" y="3790"/>
              <a:ext cx="1572" cy="4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0" name="Picture 12" descr="logo">
              <a:extLst>
                <a:ext uri="{FF2B5EF4-FFF2-40B4-BE49-F238E27FC236}">
                  <a16:creationId xmlns:a16="http://schemas.microsoft.com/office/drawing/2014/main" id="{C438D5DF-978B-5691-4A8E-A5FE7CC5289A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" y="2967"/>
              <a:ext cx="1406" cy="1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27" name="Picture 16" descr="logo_graphic">
            <a:extLst>
              <a:ext uri="{FF2B5EF4-FFF2-40B4-BE49-F238E27FC236}">
                <a16:creationId xmlns:a16="http://schemas.microsoft.com/office/drawing/2014/main" id="{D9534494-2180-4C83-2BC0-0F656F9ACF0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88913"/>
            <a:ext cx="75565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>
            <a:extLst>
              <a:ext uri="{FF2B5EF4-FFF2-40B4-BE49-F238E27FC236}">
                <a16:creationId xmlns:a16="http://schemas.microsoft.com/office/drawing/2014/main" id="{354D4BF6-78D8-9961-7B10-55475F7FF805}"/>
              </a:ext>
            </a:extLst>
          </p:cNvPr>
          <p:cNvGrpSpPr>
            <a:grpSpLocks/>
          </p:cNvGrpSpPr>
          <p:nvPr/>
        </p:nvGrpSpPr>
        <p:grpSpPr bwMode="auto">
          <a:xfrm>
            <a:off x="107950" y="5445125"/>
            <a:ext cx="8639175" cy="1284288"/>
            <a:chOff x="113" y="2967"/>
            <a:chExt cx="6510" cy="1365"/>
          </a:xfrm>
        </p:grpSpPr>
        <p:sp>
          <p:nvSpPr>
            <p:cNvPr id="2052" name="Text Box 3">
              <a:extLst>
                <a:ext uri="{FF2B5EF4-FFF2-40B4-BE49-F238E27FC236}">
                  <a16:creationId xmlns:a16="http://schemas.microsoft.com/office/drawing/2014/main" id="{AE885B20-E348-1B3F-D7E2-57065C781AC7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2175" y="4038"/>
              <a:ext cx="4448" cy="294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r>
                <a:rPr lang="en-AU" altLang="en-US" sz="1200">
                  <a:solidFill>
                    <a:srgbClr val="B8D348"/>
                  </a:solidFill>
                  <a:latin typeface="Kabel Bk BT" pitchFamily="34" charset="0"/>
                </a:rPr>
                <a:t>Higher Education Research and Development Society of Australasia </a:t>
              </a:r>
            </a:p>
          </p:txBody>
        </p:sp>
        <p:pic>
          <p:nvPicPr>
            <p:cNvPr id="2053" name="Picture 4" descr="text_logo">
              <a:extLst>
                <a:ext uri="{FF2B5EF4-FFF2-40B4-BE49-F238E27FC236}">
                  <a16:creationId xmlns:a16="http://schemas.microsoft.com/office/drawing/2014/main" id="{B9CFECA8-2890-2196-394B-A5F73C797835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2" y="3790"/>
              <a:ext cx="1572" cy="4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4" name="Picture 5" descr="logo">
              <a:extLst>
                <a:ext uri="{FF2B5EF4-FFF2-40B4-BE49-F238E27FC236}">
                  <a16:creationId xmlns:a16="http://schemas.microsoft.com/office/drawing/2014/main" id="{1F3B40CD-8C63-F5E6-04BA-D56B880F8F8C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" y="2967"/>
              <a:ext cx="1406" cy="1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051" name="Picture 2">
            <a:extLst>
              <a:ext uri="{FF2B5EF4-FFF2-40B4-BE49-F238E27FC236}">
                <a16:creationId xmlns:a16="http://schemas.microsoft.com/office/drawing/2014/main" id="{CA70DBB2-0A3B-1A4E-8FEC-D40CAAB8DDB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5732463"/>
            <a:ext cx="1404938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A190CC8E-D5B8-A9CB-291D-B837A06934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72F7CD50-391B-3C37-2C0F-15EA34A3A0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6A2FA64F-7B72-4876-E5EB-D9BC05BBA2E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E93C390F-9E3C-DF8C-C41E-5536175E0D3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E3E02BCC-9902-34CC-DFAA-A841133AEF1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CA332A5-B5EE-444D-ACD3-F058ECA796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jo.kelder@utas.edu.au" TargetMode="External"/><Relationship Id="rId2" Type="http://schemas.openxmlformats.org/officeDocument/2006/relationships/hyperlink" Target="mailto:s.Bedford@westernsydney.edu.au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Christy.collis@usq.edu.au" TargetMode="External"/><Relationship Id="rId5" Type="http://schemas.openxmlformats.org/officeDocument/2006/relationships/hyperlink" Target="mailto:skusljic@unimelb.edu.au" TargetMode="External"/><Relationship Id="rId4" Type="http://schemas.openxmlformats.org/officeDocument/2006/relationships/hyperlink" Target="mailto:erik.Brogt@canterbury.ac.nz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herdsa.org.au/AGM-reports" TargetMode="External"/><Relationship Id="rId1" Type="http://schemas.openxmlformats.org/officeDocument/2006/relationships/slideLayout" Target="../slideLayouts/slideLayout2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7B871BB-4C30-540C-B6F6-47B2D797EBFA}"/>
              </a:ext>
            </a:extLst>
          </p:cNvPr>
          <p:cNvSpPr txBox="1">
            <a:spLocks/>
          </p:cNvSpPr>
          <p:nvPr/>
        </p:nvSpPr>
        <p:spPr>
          <a:xfrm>
            <a:off x="971550" y="620712"/>
            <a:ext cx="7772400" cy="4896519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kern="0" dirty="0">
                <a:ea typeface="ＭＳ Ｐゴシック"/>
              </a:rPr>
              <a:t>HERDSA </a:t>
            </a:r>
            <a:br>
              <a:rPr lang="en-US" kern="0" dirty="0">
                <a:ea typeface="ＭＳ Ｐゴシック"/>
              </a:rPr>
            </a:br>
            <a:br>
              <a:rPr lang="en-US" kern="0" dirty="0">
                <a:ea typeface="ＭＳ Ｐゴシック"/>
              </a:rPr>
            </a:br>
            <a:r>
              <a:rPr lang="en-US" kern="0" dirty="0">
                <a:ea typeface="ＭＳ Ｐゴシック"/>
              </a:rPr>
              <a:t>Annual General Meeting</a:t>
            </a:r>
          </a:p>
          <a:p>
            <a:pPr>
              <a:defRPr/>
            </a:pPr>
            <a:endParaRPr lang="en-US" kern="0" dirty="0">
              <a:ea typeface="ＭＳ Ｐゴシック"/>
            </a:endParaRPr>
          </a:p>
          <a:p>
            <a:pPr>
              <a:defRPr/>
            </a:pPr>
            <a:r>
              <a:rPr lang="en-US" sz="3600" kern="0" dirty="0">
                <a:ea typeface="ＭＳ Ｐゴシック"/>
              </a:rPr>
              <a:t>Melbourne Convention &amp; Exhibition Centre</a:t>
            </a:r>
          </a:p>
          <a:p>
            <a:pPr>
              <a:defRPr/>
            </a:pPr>
            <a:endParaRPr lang="en-US" sz="3600" kern="0" dirty="0">
              <a:ea typeface="ＭＳ Ｐゴシック"/>
            </a:endParaRPr>
          </a:p>
          <a:p>
            <a:pPr>
              <a:defRPr/>
            </a:pPr>
            <a:r>
              <a:rPr lang="en-US" sz="3600" kern="0" dirty="0">
                <a:ea typeface="ＭＳ Ｐゴシック"/>
              </a:rPr>
              <a:t>29</a:t>
            </a:r>
            <a:r>
              <a:rPr lang="en-US" sz="3600" kern="0" baseline="30000" dirty="0">
                <a:ea typeface="ＭＳ Ｐゴシック"/>
              </a:rPr>
              <a:t>th</a:t>
            </a:r>
            <a:r>
              <a:rPr lang="en-US" sz="3600" kern="0" dirty="0">
                <a:ea typeface="ＭＳ Ｐゴシック"/>
              </a:rPr>
              <a:t> June 2022 (1.15pm AEST)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5">
            <a:extLst>
              <a:ext uri="{FF2B5EF4-FFF2-40B4-BE49-F238E27FC236}">
                <a16:creationId xmlns:a16="http://schemas.microsoft.com/office/drawing/2014/main" id="{E9262D45-FA42-9781-97D2-749044577F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5616" y="620688"/>
            <a:ext cx="7956550" cy="5183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lnSpc>
                <a:spcPct val="150000"/>
              </a:lnSpc>
            </a:pPr>
            <a:r>
              <a:rPr lang="en-US" altLang="en-US" sz="2800" b="1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AGENDA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Welcome, Attendance and Apologies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Minutes of the previous meeting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Confirmation of agenda - Other business 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President’s Report and Activities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Treasurer’s Report and Auditor’s Report 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Proposed Budget 2022-2023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8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Other business</a:t>
            </a:r>
            <a:endParaRPr lang="en-AU" altLang="en-US" sz="2800" dirty="0">
              <a:solidFill>
                <a:srgbClr val="FFFF00"/>
              </a:solidFill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7B871BB-4C30-540C-B6F6-47B2D797EBFA}"/>
              </a:ext>
            </a:extLst>
          </p:cNvPr>
          <p:cNvSpPr txBox="1">
            <a:spLocks/>
          </p:cNvSpPr>
          <p:nvPr/>
        </p:nvSpPr>
        <p:spPr>
          <a:xfrm>
            <a:off x="971550" y="620712"/>
            <a:ext cx="7772400" cy="4896519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kern="0" dirty="0">
                <a:ea typeface="ＭＳ Ｐゴシック"/>
              </a:rPr>
              <a:t>HERDSA </a:t>
            </a:r>
            <a:br>
              <a:rPr lang="en-US" kern="0" dirty="0">
                <a:ea typeface="ＭＳ Ｐゴシック"/>
              </a:rPr>
            </a:br>
            <a:endParaRPr lang="en-US" kern="0" dirty="0">
              <a:ea typeface="ＭＳ Ｐゴシック"/>
            </a:endParaRPr>
          </a:p>
          <a:p>
            <a:pPr>
              <a:defRPr/>
            </a:pPr>
            <a:r>
              <a:rPr lang="en-US" sz="3200" kern="0" dirty="0">
                <a:ea typeface="ＭＳ Ｐゴシック"/>
              </a:rPr>
              <a:t>President’s Report &amp; Activities</a:t>
            </a:r>
          </a:p>
          <a:p>
            <a:pPr>
              <a:defRPr/>
            </a:pPr>
            <a:endParaRPr lang="en-US" sz="2000" kern="0" dirty="0">
              <a:ea typeface="ＭＳ Ｐゴシック"/>
            </a:endParaRPr>
          </a:p>
          <a:p>
            <a:pPr>
              <a:defRPr/>
            </a:pPr>
            <a:r>
              <a:rPr lang="en-US" sz="2800" kern="0" dirty="0">
                <a:ea typeface="ＭＳ Ｐゴシック"/>
              </a:rPr>
              <a:t>Kogi Naidoo</a:t>
            </a:r>
          </a:p>
          <a:p>
            <a:pPr>
              <a:defRPr/>
            </a:pPr>
            <a:endParaRPr lang="en-US" sz="2400" kern="0" dirty="0">
              <a:ea typeface="ＭＳ Ｐゴシック"/>
            </a:endParaRPr>
          </a:p>
          <a:p>
            <a:pPr>
              <a:defRPr/>
            </a:pPr>
            <a:endParaRPr lang="en-US" sz="2400" kern="0" dirty="0">
              <a:ea typeface="ＭＳ Ｐゴシック"/>
            </a:endParaRPr>
          </a:p>
          <a:p>
            <a:pPr>
              <a:defRPr/>
            </a:pPr>
            <a:endParaRPr lang="en-US" sz="2400" kern="0" dirty="0">
              <a:ea typeface="ＭＳ Ｐゴシック"/>
            </a:endParaRPr>
          </a:p>
          <a:p>
            <a:pPr>
              <a:defRPr/>
            </a:pPr>
            <a:r>
              <a:rPr lang="en-US" sz="2400" kern="0" dirty="0">
                <a:ea typeface="ＭＳ Ｐゴシック"/>
              </a:rPr>
              <a:t>Melbourne Convention &amp; Exhibition Centre</a:t>
            </a:r>
          </a:p>
        </p:txBody>
      </p:sp>
    </p:spTree>
    <p:extLst>
      <p:ext uri="{BB962C8B-B14F-4D97-AF65-F5344CB8AC3E}">
        <p14:creationId xmlns:p14="http://schemas.microsoft.com/office/powerpoint/2010/main" val="891569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B7EFBDA-48A8-A349-E5E5-CF044FA7355E}"/>
              </a:ext>
            </a:extLst>
          </p:cNvPr>
          <p:cNvSpPr txBox="1">
            <a:spLocks/>
          </p:cNvSpPr>
          <p:nvPr/>
        </p:nvSpPr>
        <p:spPr>
          <a:xfrm>
            <a:off x="971550" y="1520825"/>
            <a:ext cx="7772400" cy="38163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endParaRPr lang="en-US" sz="3600" kern="0" dirty="0">
              <a:ea typeface="ＭＳ Ｐゴシック"/>
            </a:endParaRPr>
          </a:p>
        </p:txBody>
      </p:sp>
      <p:sp>
        <p:nvSpPr>
          <p:cNvPr id="3" name="Title 11">
            <a:extLst>
              <a:ext uri="{FF2B5EF4-FFF2-40B4-BE49-F238E27FC236}">
                <a16:creationId xmlns:a16="http://schemas.microsoft.com/office/drawing/2014/main" id="{88DCF056-5E1C-EE7C-81D1-C3E4AAB19CB5}"/>
              </a:ext>
            </a:extLst>
          </p:cNvPr>
          <p:cNvSpPr txBox="1">
            <a:spLocks/>
          </p:cNvSpPr>
          <p:nvPr/>
        </p:nvSpPr>
        <p:spPr>
          <a:xfrm>
            <a:off x="892175" y="142775"/>
            <a:ext cx="7931150" cy="77787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3600" b="1" kern="0" dirty="0">
                <a:solidFill>
                  <a:srgbClr val="FFFF00"/>
                </a:solidFill>
                <a:ea typeface="ＭＳ Ｐゴシック"/>
              </a:rPr>
              <a:t>HERDSA Executive 2021 - 2023</a:t>
            </a:r>
            <a:endParaRPr lang="en-AU" sz="3600" b="1" kern="0" dirty="0">
              <a:solidFill>
                <a:srgbClr val="FFFF00"/>
              </a:solidFill>
              <a:ea typeface="ＭＳ Ｐゴシック"/>
            </a:endParaRPr>
          </a:p>
        </p:txBody>
      </p:sp>
      <p:sp>
        <p:nvSpPr>
          <p:cNvPr id="4" name="Content Placeholder 12">
            <a:extLst>
              <a:ext uri="{FF2B5EF4-FFF2-40B4-BE49-F238E27FC236}">
                <a16:creationId xmlns:a16="http://schemas.microsoft.com/office/drawing/2014/main" id="{39888FF2-F6AE-5349-EB5C-C54F1DC50B7B}"/>
              </a:ext>
            </a:extLst>
          </p:cNvPr>
          <p:cNvSpPr txBox="1">
            <a:spLocks/>
          </p:cNvSpPr>
          <p:nvPr/>
        </p:nvSpPr>
        <p:spPr>
          <a:xfrm>
            <a:off x="1043608" y="836712"/>
            <a:ext cx="8208912" cy="548957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rgbClr val="FFFF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FF00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FFFF00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rgbClr val="FFFF00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FFFF00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ts val="3200"/>
              </a:lnSpc>
              <a:spcBef>
                <a:spcPts val="0"/>
              </a:spcBef>
              <a:buFontTx/>
              <a:buNone/>
              <a:defRPr/>
            </a:pPr>
            <a:r>
              <a:rPr lang="en-US" sz="2200" kern="0" dirty="0">
                <a:ea typeface="ＭＳ Ｐゴシック"/>
              </a:rPr>
              <a:t>Kogi Naidoo 		(Vic)	President (re-elected 2023-2025)</a:t>
            </a:r>
            <a:br>
              <a:rPr lang="en-US" sz="2200" kern="0" dirty="0">
                <a:ea typeface="ＭＳ Ｐゴシック"/>
              </a:rPr>
            </a:br>
            <a:r>
              <a:rPr lang="en-US" sz="2200" kern="0" dirty="0">
                <a:ea typeface="ＭＳ Ｐゴシック"/>
              </a:rPr>
              <a:t>Deb Clarke 		(NSW)	Vice-President </a:t>
            </a:r>
          </a:p>
          <a:p>
            <a:pPr marL="0" indent="0">
              <a:lnSpc>
                <a:spcPts val="3200"/>
              </a:lnSpc>
              <a:spcBef>
                <a:spcPts val="0"/>
              </a:spcBef>
              <a:buFontTx/>
              <a:buNone/>
              <a:defRPr/>
            </a:pPr>
            <a:r>
              <a:rPr lang="en-US" sz="2200" kern="0" dirty="0">
                <a:ea typeface="ＭＳ Ｐゴシック"/>
              </a:rPr>
              <a:t>Elizabeth Levin 	(Vic)	Treasurer</a:t>
            </a:r>
          </a:p>
          <a:p>
            <a:pPr marL="0" indent="0">
              <a:lnSpc>
                <a:spcPts val="3200"/>
              </a:lnSpc>
              <a:spcBef>
                <a:spcPts val="0"/>
              </a:spcBef>
              <a:buFontTx/>
              <a:buNone/>
              <a:defRPr/>
            </a:pPr>
            <a:r>
              <a:rPr lang="en-US" sz="2200" kern="0" dirty="0">
                <a:ea typeface="ＭＳ Ｐゴシック"/>
              </a:rPr>
              <a:t>Wendy Green 		(Tas)</a:t>
            </a:r>
          </a:p>
          <a:p>
            <a:pPr marL="0" indent="0">
              <a:lnSpc>
                <a:spcPts val="3200"/>
              </a:lnSpc>
              <a:spcBef>
                <a:spcPts val="0"/>
              </a:spcBef>
              <a:buFontTx/>
              <a:buNone/>
              <a:defRPr/>
            </a:pPr>
            <a:r>
              <a:rPr lang="en-US" sz="2200" kern="0" dirty="0">
                <a:ea typeface="ＭＳ Ｐゴシック"/>
              </a:rPr>
              <a:t>Eva Heinrich 		(NZ)</a:t>
            </a:r>
          </a:p>
          <a:p>
            <a:pPr marL="0" indent="0">
              <a:lnSpc>
                <a:spcPts val="3200"/>
              </a:lnSpc>
              <a:spcBef>
                <a:spcPts val="0"/>
              </a:spcBef>
              <a:buFontTx/>
              <a:buNone/>
              <a:defRPr/>
            </a:pPr>
            <a:r>
              <a:rPr lang="en-US" sz="2200" kern="0" dirty="0">
                <a:ea typeface="ＭＳ Ｐゴシック"/>
              </a:rPr>
              <a:t>Raj </a:t>
            </a:r>
            <a:r>
              <a:rPr lang="en-US" sz="2200" kern="0" dirty="0" err="1">
                <a:ea typeface="ＭＳ Ｐゴシック"/>
              </a:rPr>
              <a:t>Shekhawat</a:t>
            </a:r>
            <a:r>
              <a:rPr lang="en-US" sz="2200" kern="0" dirty="0">
                <a:ea typeface="ＭＳ Ｐゴシック"/>
              </a:rPr>
              <a:t>	(SA)</a:t>
            </a:r>
          </a:p>
          <a:p>
            <a:pPr marL="0" indent="0">
              <a:lnSpc>
                <a:spcPts val="3200"/>
              </a:lnSpc>
              <a:spcBef>
                <a:spcPts val="0"/>
              </a:spcBef>
              <a:buFontTx/>
              <a:buNone/>
              <a:defRPr/>
            </a:pPr>
            <a:r>
              <a:rPr lang="en-US" sz="2200" kern="0" dirty="0">
                <a:ea typeface="ＭＳ Ｐゴシック"/>
              </a:rPr>
              <a:t>Katrina </a:t>
            </a:r>
            <a:r>
              <a:rPr lang="en-US" sz="2200" kern="0" dirty="0" err="1">
                <a:ea typeface="ＭＳ Ｐゴシック"/>
              </a:rPr>
              <a:t>Strampel</a:t>
            </a:r>
            <a:r>
              <a:rPr lang="en-US" sz="2200" kern="0" dirty="0">
                <a:ea typeface="ＭＳ Ｐゴシック"/>
              </a:rPr>
              <a:t>	(WA)</a:t>
            </a:r>
          </a:p>
          <a:p>
            <a:pPr marL="0" indent="0">
              <a:lnSpc>
                <a:spcPts val="3200"/>
              </a:lnSpc>
              <a:spcBef>
                <a:spcPts val="0"/>
              </a:spcBef>
              <a:buFontTx/>
              <a:buNone/>
              <a:defRPr/>
            </a:pPr>
            <a:r>
              <a:rPr lang="en-US" sz="2200" kern="0" dirty="0">
                <a:ea typeface="ＭＳ Ｐゴシック"/>
              </a:rPr>
              <a:t>Christy Collis		(QLD)</a:t>
            </a:r>
          </a:p>
          <a:p>
            <a:pPr marL="0" indent="0">
              <a:lnSpc>
                <a:spcPts val="3200"/>
              </a:lnSpc>
              <a:spcBef>
                <a:spcPts val="0"/>
              </a:spcBef>
              <a:buFontTx/>
              <a:buNone/>
              <a:defRPr/>
            </a:pPr>
            <a:r>
              <a:rPr lang="en-US" sz="2200" kern="0" dirty="0">
                <a:ea typeface="ＭＳ Ｐゴシック"/>
              </a:rPr>
              <a:t>Kwong Nui Sim	(NZ)</a:t>
            </a:r>
          </a:p>
          <a:p>
            <a:pPr marL="0" indent="0">
              <a:lnSpc>
                <a:spcPts val="3200"/>
              </a:lnSpc>
              <a:spcBef>
                <a:spcPts val="0"/>
              </a:spcBef>
              <a:buFontTx/>
              <a:buNone/>
              <a:defRPr/>
            </a:pPr>
            <a:r>
              <a:rPr lang="en-US" sz="2200" kern="0" dirty="0">
                <a:ea typeface="ＭＳ Ｐゴシック"/>
              </a:rPr>
              <a:t>Manisha Thakkar	(SA)</a:t>
            </a:r>
          </a:p>
          <a:p>
            <a:pPr marL="0" indent="0">
              <a:lnSpc>
                <a:spcPts val="3200"/>
              </a:lnSpc>
              <a:spcBef>
                <a:spcPts val="0"/>
              </a:spcBef>
              <a:buFontTx/>
              <a:buNone/>
              <a:defRPr/>
            </a:pPr>
            <a:r>
              <a:rPr lang="en-US" sz="2200" kern="0" dirty="0">
                <a:ea typeface="ＭＳ Ｐゴシック"/>
              </a:rPr>
              <a:t>Julia Choate		(Vic)</a:t>
            </a:r>
          </a:p>
          <a:p>
            <a:pPr marL="0" indent="0">
              <a:lnSpc>
                <a:spcPts val="3200"/>
              </a:lnSpc>
              <a:spcBef>
                <a:spcPts val="0"/>
              </a:spcBef>
              <a:buFontTx/>
              <a:buNone/>
              <a:defRPr/>
            </a:pPr>
            <a:r>
              <a:rPr lang="en-US" sz="2200" kern="0" dirty="0">
                <a:ea typeface="ＭＳ Ｐゴシック"/>
              </a:rPr>
              <a:t>Laurine Hurley		(Vic) 	Conference Convenor 2022</a:t>
            </a:r>
          </a:p>
          <a:p>
            <a:pPr marL="0" indent="0">
              <a:lnSpc>
                <a:spcPts val="3200"/>
              </a:lnSpc>
              <a:spcBef>
                <a:spcPts val="0"/>
              </a:spcBef>
              <a:buFontTx/>
              <a:buNone/>
              <a:defRPr/>
            </a:pPr>
            <a:endParaRPr lang="en-US" sz="2400" kern="0" dirty="0">
              <a:ea typeface="ＭＳ Ｐゴシック"/>
            </a:endParaRPr>
          </a:p>
          <a:p>
            <a:pPr marL="0" indent="0">
              <a:lnSpc>
                <a:spcPts val="3200"/>
              </a:lnSpc>
              <a:spcBef>
                <a:spcPts val="0"/>
              </a:spcBef>
              <a:buFontTx/>
              <a:buNone/>
              <a:defRPr/>
            </a:pPr>
            <a:r>
              <a:rPr lang="en-US" sz="2400" kern="0" dirty="0">
                <a:ea typeface="ＭＳ Ｐゴシック"/>
              </a:rPr>
              <a:t>			</a:t>
            </a:r>
            <a:br>
              <a:rPr lang="en-AU" sz="2400" kern="0" dirty="0">
                <a:ea typeface="ＭＳ Ｐゴシック"/>
              </a:rPr>
            </a:br>
            <a:endParaRPr lang="en-AU" sz="2400" kern="0" dirty="0">
              <a:ea typeface="ＭＳ Ｐゴシック"/>
            </a:endParaRPr>
          </a:p>
          <a:p>
            <a:pPr marL="0" indent="0">
              <a:lnSpc>
                <a:spcPts val="3200"/>
              </a:lnSpc>
              <a:spcBef>
                <a:spcPts val="0"/>
              </a:spcBef>
              <a:buFontTx/>
              <a:buNone/>
              <a:defRPr/>
            </a:pPr>
            <a:endParaRPr lang="en-US" sz="2400" kern="0" dirty="0">
              <a:ea typeface="ＭＳ Ｐゴシック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9357FDE5-7BED-4812-1BA9-11F4127D7993}"/>
              </a:ext>
            </a:extLst>
          </p:cNvPr>
          <p:cNvSpPr txBox="1">
            <a:spLocks/>
          </p:cNvSpPr>
          <p:nvPr/>
        </p:nvSpPr>
        <p:spPr>
          <a:xfrm>
            <a:off x="971550" y="1150938"/>
            <a:ext cx="7772400" cy="418623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endParaRPr lang="en-US" sz="3600" kern="0" dirty="0">
              <a:ea typeface="ＭＳ Ｐゴシック"/>
            </a:endParaRPr>
          </a:p>
        </p:txBody>
      </p:sp>
      <p:sp>
        <p:nvSpPr>
          <p:cNvPr id="4" name="Content Placeholder 13">
            <a:extLst>
              <a:ext uri="{FF2B5EF4-FFF2-40B4-BE49-F238E27FC236}">
                <a16:creationId xmlns:a16="http://schemas.microsoft.com/office/drawing/2014/main" id="{41A7238A-9A32-9AC2-5181-B042CF0633F9}"/>
              </a:ext>
            </a:extLst>
          </p:cNvPr>
          <p:cNvSpPr txBox="1">
            <a:spLocks/>
          </p:cNvSpPr>
          <p:nvPr/>
        </p:nvSpPr>
        <p:spPr>
          <a:xfrm>
            <a:off x="971550" y="901573"/>
            <a:ext cx="8172450" cy="554414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rgbClr val="FFFF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FF00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FFFF00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rgbClr val="FFFF00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FFFF00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ts val="3200"/>
              </a:lnSpc>
              <a:buFontTx/>
              <a:buNone/>
              <a:defRPr/>
            </a:pPr>
            <a:r>
              <a:rPr lang="en-US" sz="2200" kern="0" dirty="0">
                <a:ea typeface="ＭＳ Ｐゴシック"/>
              </a:rPr>
              <a:t>Wendy Green</a:t>
            </a:r>
            <a:r>
              <a:rPr lang="en-US" sz="2200" b="1" kern="0" dirty="0">
                <a:ea typeface="ＭＳ Ｐゴシック"/>
              </a:rPr>
              <a:t>		</a:t>
            </a:r>
            <a:r>
              <a:rPr lang="en-US" sz="2200" kern="0" dirty="0">
                <a:ea typeface="ＭＳ Ｐゴシック"/>
              </a:rPr>
              <a:t>Executive Editor HERD Journal</a:t>
            </a:r>
          </a:p>
          <a:p>
            <a:pPr marL="0" indent="0">
              <a:lnSpc>
                <a:spcPts val="3200"/>
              </a:lnSpc>
              <a:buFontTx/>
              <a:buNone/>
              <a:defRPr/>
            </a:pPr>
            <a:r>
              <a:rPr lang="en-US" sz="2200" kern="0" dirty="0">
                <a:ea typeface="ＭＳ Ｐゴシック"/>
              </a:rPr>
              <a:t>Maureen Bell</a:t>
            </a:r>
            <a:r>
              <a:rPr lang="en-US" sz="2200" b="1" kern="0" dirty="0">
                <a:ea typeface="ＭＳ Ｐゴシック"/>
              </a:rPr>
              <a:t>		</a:t>
            </a:r>
            <a:r>
              <a:rPr lang="en-US" sz="2200" kern="0" dirty="0">
                <a:ea typeface="ＭＳ Ｐゴシック"/>
              </a:rPr>
              <a:t>Editor HERDSA connect </a:t>
            </a:r>
          </a:p>
          <a:p>
            <a:pPr marL="0" indent="0">
              <a:lnSpc>
                <a:spcPts val="3200"/>
              </a:lnSpc>
              <a:buFontTx/>
              <a:buNone/>
              <a:defRPr/>
            </a:pPr>
            <a:r>
              <a:rPr lang="en-US" sz="2200" kern="0" dirty="0" err="1">
                <a:ea typeface="ＭＳ Ｐゴシック"/>
              </a:rPr>
              <a:t>Lukaz</a:t>
            </a:r>
            <a:r>
              <a:rPr lang="en-US" sz="2200" kern="0" dirty="0">
                <a:ea typeface="ＭＳ Ｐゴシック"/>
              </a:rPr>
              <a:t> </a:t>
            </a:r>
            <a:r>
              <a:rPr lang="en-US" sz="2200" kern="0" dirty="0" err="1">
                <a:ea typeface="ＭＳ Ｐゴシック"/>
              </a:rPr>
              <a:t>Swiatek</a:t>
            </a:r>
            <a:r>
              <a:rPr lang="en-US" sz="2200" b="1" kern="0" dirty="0">
                <a:ea typeface="ＭＳ Ｐゴシック"/>
              </a:rPr>
              <a:t>		</a:t>
            </a:r>
            <a:r>
              <a:rPr lang="en-US" sz="2200" kern="0" dirty="0">
                <a:ea typeface="ＭＳ Ｐゴシック"/>
              </a:rPr>
              <a:t>Editor HERDSA connect</a:t>
            </a:r>
          </a:p>
          <a:p>
            <a:pPr marL="0" indent="0">
              <a:lnSpc>
                <a:spcPts val="3200"/>
              </a:lnSpc>
              <a:buFontTx/>
              <a:buNone/>
              <a:defRPr/>
            </a:pPr>
            <a:r>
              <a:rPr lang="en-AU" sz="2200" dirty="0">
                <a:ea typeface="Calibri" panose="020F0502020204030204" pitchFamily="34" charset="0"/>
                <a:cs typeface="Arial" panose="020B0604020202020204" pitchFamily="34" charset="0"/>
              </a:rPr>
              <a:t>Eva Heinrich</a:t>
            </a:r>
            <a:r>
              <a:rPr lang="en-AU" sz="2200" b="1" dirty="0">
                <a:ea typeface="Calibri" panose="020F0502020204030204" pitchFamily="34" charset="0"/>
                <a:cs typeface="Arial" panose="020B0604020202020204" pitchFamily="34" charset="0"/>
              </a:rPr>
              <a:t>		</a:t>
            </a:r>
            <a:r>
              <a:rPr lang="en-AU" sz="2200" dirty="0">
                <a:ea typeface="Calibri" panose="020F0502020204030204" pitchFamily="34" charset="0"/>
                <a:cs typeface="Arial" panose="020B0604020202020204" pitchFamily="34" charset="0"/>
              </a:rPr>
              <a:t>Editor ASRHE Journal</a:t>
            </a:r>
          </a:p>
          <a:p>
            <a:pPr marL="0" indent="0">
              <a:lnSpc>
                <a:spcPts val="3200"/>
              </a:lnSpc>
              <a:buFontTx/>
              <a:buNone/>
              <a:defRPr/>
            </a:pPr>
            <a:r>
              <a:rPr lang="en-AU" sz="2200" dirty="0">
                <a:latin typeface="Calibri" panose="020F0502020204030204"/>
                <a:cs typeface="Arial" panose="020B0604020202020204" pitchFamily="34" charset="0"/>
              </a:rPr>
              <a:t>			</a:t>
            </a:r>
            <a:r>
              <a:rPr lang="en-AU" sz="1600" dirty="0">
                <a:latin typeface="Calibri" panose="020F0502020204030204"/>
              </a:rPr>
              <a:t>Advancing Scholarship &amp; Research In Higher Education</a:t>
            </a:r>
          </a:p>
          <a:p>
            <a:pPr marL="0" indent="0">
              <a:lnSpc>
                <a:spcPts val="3200"/>
              </a:lnSpc>
              <a:buFontTx/>
              <a:buNone/>
              <a:defRPr/>
            </a:pPr>
            <a:r>
              <a:rPr lang="en-US" sz="2200" kern="0" dirty="0">
                <a:ea typeface="ＭＳ Ｐゴシック"/>
              </a:rPr>
              <a:t>Lee Partridge</a:t>
            </a:r>
            <a:r>
              <a:rPr lang="en-US" sz="2200" b="1" kern="0" dirty="0">
                <a:ea typeface="ＭＳ Ｐゴシック"/>
              </a:rPr>
              <a:t>		</a:t>
            </a:r>
            <a:r>
              <a:rPr lang="en-AU" sz="2200" kern="0" dirty="0">
                <a:ea typeface="ＭＳ Ｐゴシック"/>
              </a:rPr>
              <a:t>HERDSA Fellowships</a:t>
            </a:r>
            <a:endParaRPr lang="en-US" sz="2200" kern="0" dirty="0">
              <a:ea typeface="ＭＳ Ｐゴシック"/>
            </a:endParaRPr>
          </a:p>
          <a:p>
            <a:pPr marL="0" indent="0">
              <a:lnSpc>
                <a:spcPts val="3200"/>
              </a:lnSpc>
              <a:buFontTx/>
              <a:buNone/>
              <a:defRPr/>
            </a:pPr>
            <a:r>
              <a:rPr lang="en-US" sz="2200" kern="0" dirty="0">
                <a:ea typeface="ＭＳ Ｐゴシック"/>
              </a:rPr>
              <a:t>Peter </a:t>
            </a:r>
            <a:r>
              <a:rPr lang="en-US" sz="2200" kern="0" dirty="0" err="1">
                <a:ea typeface="ＭＳ Ｐゴシック"/>
              </a:rPr>
              <a:t>Kandlbinder</a:t>
            </a:r>
            <a:r>
              <a:rPr lang="en-US" sz="2200" b="1" kern="0" dirty="0">
                <a:ea typeface="ＭＳ Ｐゴシック"/>
              </a:rPr>
              <a:t>	</a:t>
            </a:r>
            <a:r>
              <a:rPr lang="en-US" sz="2200" kern="0" dirty="0">
                <a:ea typeface="ＭＳ Ｐゴシック"/>
              </a:rPr>
              <a:t>Editor HERDSA </a:t>
            </a:r>
            <a:r>
              <a:rPr lang="en-AU" sz="2200" kern="0" dirty="0">
                <a:ea typeface="ＭＳ Ｐゴシック"/>
              </a:rPr>
              <a:t>Notices</a:t>
            </a:r>
            <a:endParaRPr lang="en-US" sz="2200" kern="0" dirty="0">
              <a:ea typeface="ＭＳ Ｐゴシック"/>
            </a:endParaRPr>
          </a:p>
          <a:p>
            <a:pPr marL="0" indent="0">
              <a:lnSpc>
                <a:spcPts val="3200"/>
              </a:lnSpc>
              <a:buFontTx/>
              <a:buNone/>
              <a:defRPr/>
            </a:pPr>
            <a:r>
              <a:rPr lang="en-US" sz="2200" kern="0" dirty="0">
                <a:ea typeface="ＭＳ Ｐゴシック"/>
              </a:rPr>
              <a:t>Denise Chalmers</a:t>
            </a:r>
            <a:r>
              <a:rPr lang="en-US" sz="2200" b="1" kern="0" dirty="0">
                <a:ea typeface="ＭＳ Ｐゴシック"/>
              </a:rPr>
              <a:t>	</a:t>
            </a:r>
            <a:r>
              <a:rPr lang="en-US" sz="2200" kern="0" dirty="0">
                <a:ea typeface="ＭＳ Ｐゴシック"/>
              </a:rPr>
              <a:t>Series Editor HERDSA Guides</a:t>
            </a:r>
          </a:p>
          <a:p>
            <a:pPr marL="0" indent="0">
              <a:lnSpc>
                <a:spcPts val="3200"/>
              </a:lnSpc>
              <a:spcBef>
                <a:spcPts val="0"/>
              </a:spcBef>
              <a:buFontTx/>
              <a:buNone/>
              <a:defRPr/>
            </a:pPr>
            <a:r>
              <a:rPr lang="en-US" sz="2200" kern="0" dirty="0" err="1">
                <a:ea typeface="ＭＳ Ｐゴシック"/>
              </a:rPr>
              <a:t>Lukaz</a:t>
            </a:r>
            <a:r>
              <a:rPr lang="en-US" sz="2200" kern="0" dirty="0">
                <a:ea typeface="ＭＳ Ｐゴシック"/>
              </a:rPr>
              <a:t> </a:t>
            </a:r>
            <a:r>
              <a:rPr lang="en-US" sz="2200" kern="0" dirty="0" err="1">
                <a:ea typeface="ＭＳ Ｐゴシック"/>
              </a:rPr>
              <a:t>Swiatek</a:t>
            </a:r>
            <a:r>
              <a:rPr lang="en-US" sz="2200" b="1" kern="0" dirty="0">
                <a:ea typeface="ＭＳ Ｐゴシック"/>
              </a:rPr>
              <a:t>		</a:t>
            </a:r>
            <a:r>
              <a:rPr lang="en-US" sz="2200" kern="0" dirty="0">
                <a:ea typeface="ＭＳ Ｐゴシック"/>
              </a:rPr>
              <a:t>TATAL</a:t>
            </a:r>
          </a:p>
          <a:p>
            <a:pPr marL="0" indent="0">
              <a:lnSpc>
                <a:spcPts val="3200"/>
              </a:lnSpc>
              <a:spcBef>
                <a:spcPts val="0"/>
              </a:spcBef>
              <a:buFontTx/>
              <a:buNone/>
              <a:defRPr/>
            </a:pPr>
            <a:endParaRPr lang="en-US" sz="800" kern="0" dirty="0">
              <a:ea typeface="ＭＳ Ｐゴシック"/>
            </a:endParaRPr>
          </a:p>
          <a:p>
            <a:pPr marL="0" indent="0">
              <a:lnSpc>
                <a:spcPts val="3200"/>
              </a:lnSpc>
              <a:spcBef>
                <a:spcPts val="0"/>
              </a:spcBef>
              <a:buFontTx/>
              <a:buNone/>
              <a:defRPr/>
            </a:pPr>
            <a:r>
              <a:rPr lang="en-US" sz="2200" kern="0" dirty="0">
                <a:ea typeface="ＭＳ Ｐゴシック"/>
              </a:rPr>
              <a:t>Jennifer </a:t>
            </a:r>
            <a:r>
              <a:rPr lang="en-US" sz="2200" kern="0" dirty="0" err="1">
                <a:ea typeface="ＭＳ Ｐゴシック"/>
              </a:rPr>
              <a:t>Ungaro</a:t>
            </a:r>
            <a:r>
              <a:rPr lang="en-US" sz="2200" b="1" kern="0" dirty="0">
                <a:ea typeface="ＭＳ Ｐゴシック"/>
              </a:rPr>
              <a:t>	</a:t>
            </a:r>
            <a:r>
              <a:rPr lang="en-US" sz="2200" kern="0" dirty="0">
                <a:ea typeface="ＭＳ Ｐゴシック"/>
              </a:rPr>
              <a:t>HERDSA</a:t>
            </a:r>
            <a:r>
              <a:rPr lang="en-US" sz="2200" b="1" kern="0" dirty="0">
                <a:ea typeface="ＭＳ Ｐゴシック"/>
              </a:rPr>
              <a:t> </a:t>
            </a:r>
            <a:r>
              <a:rPr lang="en-US" sz="2200" kern="0" dirty="0">
                <a:ea typeface="ＭＳ Ｐゴシック"/>
              </a:rPr>
              <a:t>Office Administration Manager</a:t>
            </a:r>
            <a:endParaRPr lang="en-US" sz="2200" b="1" kern="0" dirty="0">
              <a:ea typeface="ＭＳ Ｐゴシック"/>
            </a:endParaRPr>
          </a:p>
          <a:p>
            <a:pPr marL="0" indent="0">
              <a:lnSpc>
                <a:spcPts val="3200"/>
              </a:lnSpc>
              <a:spcBef>
                <a:spcPts val="0"/>
              </a:spcBef>
              <a:buFontTx/>
              <a:buNone/>
              <a:defRPr/>
            </a:pPr>
            <a:endParaRPr lang="en-AU" sz="2400" kern="0" dirty="0">
              <a:ea typeface="ＭＳ Ｐゴシック"/>
            </a:endParaRPr>
          </a:p>
          <a:p>
            <a:pPr marL="0" indent="0">
              <a:buFontTx/>
              <a:buNone/>
              <a:defRPr/>
            </a:pPr>
            <a:endParaRPr lang="en-AU" kern="0" dirty="0">
              <a:ea typeface="ＭＳ Ｐゴシック"/>
            </a:endParaRPr>
          </a:p>
        </p:txBody>
      </p:sp>
      <p:sp>
        <p:nvSpPr>
          <p:cNvPr id="6" name="Title 11">
            <a:extLst>
              <a:ext uri="{FF2B5EF4-FFF2-40B4-BE49-F238E27FC236}">
                <a16:creationId xmlns:a16="http://schemas.microsoft.com/office/drawing/2014/main" id="{957F2157-E5CF-7C3A-8CBF-8A1813B65094}"/>
              </a:ext>
            </a:extLst>
          </p:cNvPr>
          <p:cNvSpPr txBox="1">
            <a:spLocks/>
          </p:cNvSpPr>
          <p:nvPr/>
        </p:nvSpPr>
        <p:spPr>
          <a:xfrm>
            <a:off x="971550" y="128587"/>
            <a:ext cx="7931150" cy="779463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3600" b="1" kern="0" dirty="0">
                <a:solidFill>
                  <a:srgbClr val="FFFF00"/>
                </a:solidFill>
                <a:ea typeface="ＭＳ Ｐゴシック"/>
              </a:rPr>
              <a:t>HERDSA Officers </a:t>
            </a:r>
            <a:endParaRPr lang="en-AU" sz="3600" b="1" kern="0" dirty="0">
              <a:solidFill>
                <a:srgbClr val="FFFF00"/>
              </a:solidFill>
              <a:ea typeface="ＭＳ Ｐゴシック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B48CB80-7E0B-CE31-2565-BB183EAB07A9}"/>
              </a:ext>
            </a:extLst>
          </p:cNvPr>
          <p:cNvSpPr txBox="1">
            <a:spLocks/>
          </p:cNvSpPr>
          <p:nvPr/>
        </p:nvSpPr>
        <p:spPr>
          <a:xfrm>
            <a:off x="971550" y="1520825"/>
            <a:ext cx="7772400" cy="38163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endParaRPr lang="en-US" sz="3600" kern="0" dirty="0">
              <a:ea typeface="ＭＳ Ｐゴシック"/>
            </a:endParaRPr>
          </a:p>
        </p:txBody>
      </p:sp>
      <p:sp>
        <p:nvSpPr>
          <p:cNvPr id="3" name="Title 11">
            <a:extLst>
              <a:ext uri="{FF2B5EF4-FFF2-40B4-BE49-F238E27FC236}">
                <a16:creationId xmlns:a16="http://schemas.microsoft.com/office/drawing/2014/main" id="{F2535D81-89D1-49F2-B165-D6B8695C9BFB}"/>
              </a:ext>
            </a:extLst>
          </p:cNvPr>
          <p:cNvSpPr txBox="1">
            <a:spLocks/>
          </p:cNvSpPr>
          <p:nvPr/>
        </p:nvSpPr>
        <p:spPr>
          <a:xfrm>
            <a:off x="919956" y="188119"/>
            <a:ext cx="8224044" cy="77787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3200" b="1" kern="0" dirty="0">
                <a:solidFill>
                  <a:srgbClr val="FFFF00"/>
                </a:solidFill>
                <a:ea typeface="ＭＳ Ｐゴシック"/>
              </a:rPr>
              <a:t>2022 Conference </a:t>
            </a:r>
            <a:r>
              <a:rPr lang="en-US" sz="3200" b="1" kern="0" dirty="0" err="1">
                <a:solidFill>
                  <a:srgbClr val="FFFF00"/>
                </a:solidFill>
                <a:ea typeface="ＭＳ Ｐゴシック"/>
              </a:rPr>
              <a:t>Organising</a:t>
            </a:r>
            <a:r>
              <a:rPr lang="en-US" sz="3200" b="1" kern="0" dirty="0">
                <a:solidFill>
                  <a:srgbClr val="FFFF00"/>
                </a:solidFill>
                <a:ea typeface="ＭＳ Ｐゴシック"/>
              </a:rPr>
              <a:t> Committee </a:t>
            </a:r>
            <a:endParaRPr lang="en-AU" sz="3200" b="1" kern="0" dirty="0">
              <a:solidFill>
                <a:srgbClr val="FFFF00"/>
              </a:solidFill>
              <a:ea typeface="ＭＳ Ｐゴシック"/>
            </a:endParaRPr>
          </a:p>
        </p:txBody>
      </p:sp>
      <p:sp>
        <p:nvSpPr>
          <p:cNvPr id="4" name="Content Placeholder 12">
            <a:extLst>
              <a:ext uri="{FF2B5EF4-FFF2-40B4-BE49-F238E27FC236}">
                <a16:creationId xmlns:a16="http://schemas.microsoft.com/office/drawing/2014/main" id="{04D59833-E4A3-166D-4674-A877E99240F5}"/>
              </a:ext>
            </a:extLst>
          </p:cNvPr>
          <p:cNvSpPr txBox="1">
            <a:spLocks/>
          </p:cNvSpPr>
          <p:nvPr/>
        </p:nvSpPr>
        <p:spPr>
          <a:xfrm>
            <a:off x="1042988" y="1150938"/>
            <a:ext cx="8134350" cy="53340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rgbClr val="FFFF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FF00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FFFF00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rgbClr val="FFFF00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FFFF00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spcBef>
                <a:spcPts val="300"/>
              </a:spcBef>
              <a:spcAft>
                <a:spcPts val="600"/>
              </a:spcAft>
              <a:buFontTx/>
              <a:buNone/>
              <a:defRPr/>
            </a:pPr>
            <a:r>
              <a:rPr lang="en-AU" sz="2200" dirty="0"/>
              <a:t>Our grateful thanks to:</a:t>
            </a:r>
          </a:p>
          <a:p>
            <a:pPr marL="0" indent="0">
              <a:spcBef>
                <a:spcPts val="300"/>
              </a:spcBef>
              <a:spcAft>
                <a:spcPts val="600"/>
              </a:spcAft>
              <a:buFontTx/>
              <a:buNone/>
              <a:defRPr/>
            </a:pPr>
            <a:r>
              <a:rPr lang="en-AU" sz="2200" b="0" i="0" dirty="0">
                <a:effectLst/>
                <a:latin typeface="Greycliff CF"/>
              </a:rPr>
              <a:t>	Liz Johnson		Conference Chair</a:t>
            </a:r>
            <a:br>
              <a:rPr lang="en-AU" sz="2200" b="0" i="0" dirty="0">
                <a:effectLst/>
                <a:latin typeface="Greycliff CF"/>
              </a:rPr>
            </a:br>
            <a:r>
              <a:rPr lang="en-AU" sz="2200" b="0" i="0" dirty="0">
                <a:effectLst/>
                <a:latin typeface="Greycliff CF"/>
              </a:rPr>
              <a:t>	Laurine Hurley		Conference Convenor</a:t>
            </a:r>
            <a:br>
              <a:rPr lang="en-AU" sz="2200" b="0" i="0" dirty="0">
                <a:effectLst/>
                <a:latin typeface="Greycliff CF"/>
              </a:rPr>
            </a:br>
            <a:r>
              <a:rPr lang="en-AU" sz="2200" b="0" i="0" dirty="0">
                <a:effectLst/>
                <a:latin typeface="Greycliff CF"/>
              </a:rPr>
              <a:t>	Liz Levin		HERDSA Conference </a:t>
            </a:r>
            <a:r>
              <a:rPr lang="en-AU" sz="2200" dirty="0">
                <a:latin typeface="Greycliff CF"/>
              </a:rPr>
              <a:t>Liaison</a:t>
            </a:r>
            <a:br>
              <a:rPr lang="en-AU" sz="2200" b="0" i="0" dirty="0">
                <a:effectLst/>
                <a:latin typeface="Greycliff CF"/>
              </a:rPr>
            </a:br>
            <a:r>
              <a:rPr lang="en-AU" sz="2200" b="0" i="0" dirty="0">
                <a:effectLst/>
                <a:latin typeface="Greycliff CF"/>
              </a:rPr>
              <a:t>	Siobhan </a:t>
            </a:r>
            <a:r>
              <a:rPr lang="en-AU" sz="2200" b="0" i="0" dirty="0" err="1">
                <a:effectLst/>
                <a:latin typeface="Greycliff CF"/>
              </a:rPr>
              <a:t>Lenihan</a:t>
            </a:r>
            <a:br>
              <a:rPr lang="en-AU" sz="2200" b="0" i="0" dirty="0">
                <a:effectLst/>
                <a:latin typeface="Greycliff CF"/>
              </a:rPr>
            </a:br>
            <a:r>
              <a:rPr lang="en-AU" sz="2200" b="0" i="0" dirty="0">
                <a:effectLst/>
                <a:latin typeface="Greycliff CF"/>
              </a:rPr>
              <a:t>	Trish McCluskey</a:t>
            </a:r>
            <a:br>
              <a:rPr lang="en-AU" sz="2200" b="0" i="0" dirty="0">
                <a:effectLst/>
                <a:latin typeface="Greycliff CF"/>
              </a:rPr>
            </a:br>
            <a:r>
              <a:rPr lang="en-AU" sz="2200" b="0" i="0" dirty="0">
                <a:effectLst/>
                <a:latin typeface="Greycliff CF"/>
              </a:rPr>
              <a:t>	Darci Taylor</a:t>
            </a:r>
            <a:br>
              <a:rPr lang="en-AU" sz="2200" b="0" i="0" dirty="0">
                <a:effectLst/>
                <a:latin typeface="Greycliff CF"/>
              </a:rPr>
            </a:br>
            <a:endParaRPr lang="en-AU" sz="2200" b="0" i="0" dirty="0">
              <a:effectLst/>
              <a:latin typeface="Greycliff CF"/>
            </a:endParaRPr>
          </a:p>
          <a:p>
            <a:pPr marL="0" indent="0">
              <a:spcBef>
                <a:spcPts val="300"/>
              </a:spcBef>
              <a:spcAft>
                <a:spcPts val="600"/>
              </a:spcAft>
              <a:buFontTx/>
              <a:buNone/>
              <a:defRPr/>
            </a:pPr>
            <a:r>
              <a:rPr lang="en-US" sz="2200" kern="0" dirty="0">
                <a:ea typeface="ＭＳ Ｐゴシック"/>
              </a:rPr>
              <a:t>Other associated committees</a:t>
            </a:r>
          </a:p>
          <a:p>
            <a:pPr marL="0" indent="0">
              <a:spcBef>
                <a:spcPts val="300"/>
              </a:spcBef>
              <a:spcAft>
                <a:spcPts val="600"/>
              </a:spcAft>
              <a:buFontTx/>
              <a:buNone/>
              <a:defRPr/>
            </a:pPr>
            <a:r>
              <a:rPr lang="en-US" sz="2200" kern="0" dirty="0">
                <a:ea typeface="ＭＳ Ｐゴシック"/>
              </a:rPr>
              <a:t>Expert Events	Conference </a:t>
            </a:r>
            <a:r>
              <a:rPr lang="en-US" sz="2200" kern="0" dirty="0" err="1">
                <a:ea typeface="ＭＳ Ｐゴシック"/>
              </a:rPr>
              <a:t>Organiser</a:t>
            </a:r>
            <a:r>
              <a:rPr lang="en-US" sz="2400" kern="0" dirty="0">
                <a:ea typeface="ＭＳ Ｐゴシック"/>
              </a:rPr>
              <a:t>		</a:t>
            </a:r>
            <a:br>
              <a:rPr lang="en-AU" sz="2400" kern="0" dirty="0">
                <a:ea typeface="ＭＳ Ｐゴシック"/>
              </a:rPr>
            </a:br>
            <a:endParaRPr lang="en-AU" sz="2400" kern="0" dirty="0">
              <a:ea typeface="ＭＳ Ｐゴシック"/>
            </a:endParaRPr>
          </a:p>
          <a:p>
            <a:pPr marL="0" indent="0">
              <a:lnSpc>
                <a:spcPts val="3200"/>
              </a:lnSpc>
              <a:spcBef>
                <a:spcPts val="0"/>
              </a:spcBef>
              <a:buFontTx/>
              <a:buNone/>
              <a:defRPr/>
            </a:pPr>
            <a:endParaRPr lang="en-US" sz="2400" kern="0" dirty="0">
              <a:ea typeface="ＭＳ Ｐゴシック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43D7EB81-DBFE-D04F-094E-C79335D29DA3}"/>
              </a:ext>
            </a:extLst>
          </p:cNvPr>
          <p:cNvSpPr txBox="1">
            <a:spLocks/>
          </p:cNvSpPr>
          <p:nvPr/>
        </p:nvSpPr>
        <p:spPr>
          <a:xfrm>
            <a:off x="971550" y="1125538"/>
            <a:ext cx="7993063" cy="460692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endParaRPr lang="en-US" sz="3600" kern="0" dirty="0">
              <a:ea typeface="ＭＳ Ｐゴシック"/>
            </a:endParaRPr>
          </a:p>
        </p:txBody>
      </p:sp>
      <p:sp>
        <p:nvSpPr>
          <p:cNvPr id="11267" name="TextBox 2">
            <a:extLst>
              <a:ext uri="{FF2B5EF4-FFF2-40B4-BE49-F238E27FC236}">
                <a16:creationId xmlns:a16="http://schemas.microsoft.com/office/drawing/2014/main" id="{2E80223D-BAB5-C99F-C32F-3DBE571E2A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9986" y="831850"/>
            <a:ext cx="8172450" cy="6209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ts val="4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sz="22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2021 Conference Brisbane cancelled, Webinar series throughout 2021- 2022; 2022 Conference Melbourne </a:t>
            </a:r>
          </a:p>
          <a:p>
            <a:pPr eaLnBrk="1" hangingPunct="1">
              <a:lnSpc>
                <a:spcPts val="4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sz="22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Roger </a:t>
            </a:r>
            <a:r>
              <a:rPr lang="en-US" altLang="en-US" sz="2200" dirty="0" err="1">
                <a:solidFill>
                  <a:srgbClr val="FFFF00"/>
                </a:solidFill>
                <a:ea typeface="ＭＳ Ｐゴシック" panose="020B0600070205080204" pitchFamily="34" charset="-128"/>
              </a:rPr>
              <a:t>Landbeck</a:t>
            </a:r>
            <a:r>
              <a:rPr lang="en-US" altLang="en-US" sz="22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 Award (2020)</a:t>
            </a:r>
          </a:p>
          <a:p>
            <a:pPr eaLnBrk="1" hangingPunct="1">
              <a:lnSpc>
                <a:spcPts val="4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sz="22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HERDSA Grant Scheme (2021 - 2022) </a:t>
            </a:r>
          </a:p>
          <a:p>
            <a:pPr eaLnBrk="1" hangingPunct="1">
              <a:lnSpc>
                <a:spcPts val="4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sz="22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HERDSA Heroes Award (2021)</a:t>
            </a:r>
          </a:p>
          <a:p>
            <a:pPr eaLnBrk="1" hangingPunct="1">
              <a:lnSpc>
                <a:spcPts val="4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sz="22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HERD Best Paper and Reviewer Awards (2022)</a:t>
            </a:r>
          </a:p>
          <a:p>
            <a:pPr eaLnBrk="1" hangingPunct="1">
              <a:lnSpc>
                <a:spcPts val="4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sz="22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International Consortium for Educational Development (ICED) Conference, Denmark (2022) online -‘Spirit of ICED’ award: Allan Goody (2022)</a:t>
            </a:r>
          </a:p>
          <a:p>
            <a:pPr lvl="6" eaLnBrk="1" hangingPunct="1">
              <a:lnSpc>
                <a:spcPts val="4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sz="22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Member of the Order of Australia (AM) Award: Denise Chalmers (2022)</a:t>
            </a:r>
          </a:p>
        </p:txBody>
      </p:sp>
      <p:sp>
        <p:nvSpPr>
          <p:cNvPr id="11268" name="TextBox 3">
            <a:extLst>
              <a:ext uri="{FF2B5EF4-FFF2-40B4-BE49-F238E27FC236}">
                <a16:creationId xmlns:a16="http://schemas.microsoft.com/office/drawing/2014/main" id="{B5FFD2EC-64A8-96DC-6E9E-F4B6AC3BF9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640" y="24727"/>
            <a:ext cx="756084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800" b="1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en-US" sz="3600" b="1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Highlights &amp; Updates</a:t>
            </a:r>
            <a:endParaRPr lang="en-AU" altLang="en-US" sz="3600" b="1" dirty="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43D7EB81-DBFE-D04F-094E-C79335D29DA3}"/>
              </a:ext>
            </a:extLst>
          </p:cNvPr>
          <p:cNvSpPr txBox="1">
            <a:spLocks/>
          </p:cNvSpPr>
          <p:nvPr/>
        </p:nvSpPr>
        <p:spPr>
          <a:xfrm>
            <a:off x="971550" y="1125538"/>
            <a:ext cx="7993063" cy="460692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endParaRPr lang="en-US" sz="3600" kern="0" dirty="0">
              <a:ea typeface="ＭＳ Ｐゴシック"/>
            </a:endParaRPr>
          </a:p>
        </p:txBody>
      </p:sp>
      <p:sp>
        <p:nvSpPr>
          <p:cNvPr id="11267" name="TextBox 2">
            <a:extLst>
              <a:ext uri="{FF2B5EF4-FFF2-40B4-BE49-F238E27FC236}">
                <a16:creationId xmlns:a16="http://schemas.microsoft.com/office/drawing/2014/main" id="{2E80223D-BAB5-C99F-C32F-3DBE571E2A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44" y="692696"/>
            <a:ext cx="8796540" cy="593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2022 Celebrating 50 Years of HERDSA (since 1972)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2022 Conference Melbourne (hybrid)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Online Webinar held throughout 2021 - 2022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HERDSA Strategic Action Plan 2021-2023 (on Website)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HERDSA Executive Portfolio Roles &amp; Responsibilities (Reviewed)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New Portfolio: Events (including Online &amp; Communications)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HERDSA Conference Travel Grants, Awards and Prizes - 2022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HERDSA Grants Scheme (2022)  - 5 awards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HERD Best Paper and Reviewer Awards (2021)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HERDSA Leadership/ Service Awards (2022) – 10 Awards</a:t>
            </a:r>
          </a:p>
          <a:p>
            <a:pPr eaLnBrk="1" hangingPunct="1">
              <a:lnSpc>
                <a:spcPts val="4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altLang="en-US" sz="2400" dirty="0">
              <a:solidFill>
                <a:srgbClr val="FFFF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11268" name="TextBox 3">
            <a:extLst>
              <a:ext uri="{FF2B5EF4-FFF2-40B4-BE49-F238E27FC236}">
                <a16:creationId xmlns:a16="http://schemas.microsoft.com/office/drawing/2014/main" id="{B5FFD2EC-64A8-96DC-6E9E-F4B6AC3BF9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584" y="6463"/>
            <a:ext cx="784887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800" b="1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en-US" sz="3600" b="1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Highlights </a:t>
            </a:r>
            <a:r>
              <a:rPr lang="en-US" altLang="en-US" sz="36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(&gt;2021 New Initiatives)</a:t>
            </a:r>
            <a:endParaRPr lang="en-AU" altLang="en-US" sz="3600" dirty="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08457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C275E57-C85D-3077-30A9-162ED6EB1698}"/>
              </a:ext>
            </a:extLst>
          </p:cNvPr>
          <p:cNvSpPr txBox="1">
            <a:spLocks/>
          </p:cNvSpPr>
          <p:nvPr/>
        </p:nvSpPr>
        <p:spPr>
          <a:xfrm>
            <a:off x="971550" y="1520825"/>
            <a:ext cx="7772400" cy="38163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endParaRPr lang="en-US" sz="3600" kern="0" dirty="0">
              <a:ea typeface="ＭＳ Ｐゴシック"/>
            </a:endParaRPr>
          </a:p>
        </p:txBody>
      </p:sp>
      <p:sp>
        <p:nvSpPr>
          <p:cNvPr id="15363" name="TextBox 4">
            <a:extLst>
              <a:ext uri="{FF2B5EF4-FFF2-40B4-BE49-F238E27FC236}">
                <a16:creationId xmlns:a16="http://schemas.microsoft.com/office/drawing/2014/main" id="{A37A82A6-6791-1E90-BD57-9B7D295B14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44624"/>
            <a:ext cx="8064946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3600" b="1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Professional Learning Portfolio</a:t>
            </a:r>
          </a:p>
          <a:p>
            <a:pPr eaLnBrk="1" hangingPunct="1"/>
            <a:r>
              <a:rPr lang="en-AU" altLang="en-US" sz="24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	</a:t>
            </a:r>
            <a:r>
              <a:rPr lang="en-AU" altLang="en-US" sz="22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Katrina </a:t>
            </a:r>
            <a:r>
              <a:rPr lang="en-AU" altLang="en-US" sz="2200" dirty="0" err="1">
                <a:solidFill>
                  <a:srgbClr val="FFFF00"/>
                </a:solidFill>
                <a:ea typeface="ＭＳ Ｐゴシック" panose="020B0600070205080204" pitchFamily="34" charset="-128"/>
              </a:rPr>
              <a:t>Strampel</a:t>
            </a:r>
            <a:r>
              <a:rPr lang="en-AU" altLang="en-US" sz="22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		Portfolio Lead</a:t>
            </a:r>
          </a:p>
          <a:p>
            <a:pPr eaLnBrk="1" hangingPunct="1"/>
            <a:r>
              <a:rPr lang="en-AU" altLang="en-US" sz="22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		Lee Partridge		Fellowships Officer</a:t>
            </a:r>
          </a:p>
          <a:p>
            <a:pPr eaLnBrk="1" hangingPunct="1"/>
            <a:r>
              <a:rPr lang="en-AU" altLang="en-US" sz="22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		Deb Clarke		New Scholars</a:t>
            </a:r>
          </a:p>
          <a:p>
            <a:pPr eaLnBrk="1" hangingPunct="1"/>
            <a:r>
              <a:rPr lang="en-AU" altLang="en-US" sz="22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		</a:t>
            </a:r>
            <a:r>
              <a:rPr lang="en-AU" altLang="en-US" sz="2200" dirty="0" err="1">
                <a:solidFill>
                  <a:srgbClr val="FFFF00"/>
                </a:solidFill>
                <a:ea typeface="ＭＳ Ｐゴシック" panose="020B0600070205080204" pitchFamily="34" charset="-128"/>
              </a:rPr>
              <a:t>Lukaz</a:t>
            </a:r>
            <a:r>
              <a:rPr lang="en-AU" altLang="en-US" sz="22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 Swiatek		TATAL Officer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6552ED2-6169-DF2A-7ABC-6A7DDE120389}"/>
              </a:ext>
            </a:extLst>
          </p:cNvPr>
          <p:cNvSpPr>
            <a:spLocks noGrp="1"/>
          </p:cNvSpPr>
          <p:nvPr/>
        </p:nvSpPr>
        <p:spPr>
          <a:xfrm>
            <a:off x="1117823" y="2276872"/>
            <a:ext cx="7772400" cy="403244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 lvl="0" algn="l">
              <a:spcAft>
                <a:spcPts val="1200"/>
              </a:spcAft>
              <a:defRPr/>
            </a:pPr>
            <a:r>
              <a:rPr lang="en-AU" sz="2800" b="1" dirty="0">
                <a:latin typeface="Arial" panose="020B0604020202020204" pitchFamily="34" charset="0"/>
                <a:ea typeface="+mn-ea"/>
                <a:cs typeface="+mn-cs"/>
              </a:rPr>
              <a:t>Fellowships</a:t>
            </a:r>
          </a:p>
          <a:p>
            <a:pPr lvl="0" algn="l">
              <a:spcAft>
                <a:spcPts val="600"/>
              </a:spcAft>
              <a:defRPr/>
            </a:pPr>
            <a:r>
              <a:rPr lang="en-AU" sz="2200" dirty="0">
                <a:latin typeface="Arial" panose="020B0604020202020204" pitchFamily="34" charset="0"/>
                <a:ea typeface="+mn-ea"/>
                <a:cs typeface="+mn-cs"/>
              </a:rPr>
              <a:t>2022	2 Fellowships awarded</a:t>
            </a:r>
          </a:p>
          <a:p>
            <a:pPr lvl="0" algn="l">
              <a:spcAft>
                <a:spcPts val="600"/>
              </a:spcAft>
              <a:defRPr/>
            </a:pPr>
            <a:r>
              <a:rPr lang="en-AU" sz="2200" dirty="0">
                <a:latin typeface="Arial" panose="020B0604020202020204" pitchFamily="34" charset="0"/>
                <a:ea typeface="+mn-ea"/>
                <a:cs typeface="+mn-cs"/>
              </a:rPr>
              <a:t>2021	13 Fellowships awarded</a:t>
            </a:r>
          </a:p>
          <a:p>
            <a:pPr lvl="0" algn="l">
              <a:spcAft>
                <a:spcPts val="0"/>
              </a:spcAft>
              <a:defRPr/>
            </a:pPr>
            <a:endParaRPr lang="en-AU" sz="1200" b="1" dirty="0">
              <a:latin typeface="Arial" panose="020B0604020202020204" pitchFamily="34" charset="0"/>
              <a:ea typeface="+mn-ea"/>
              <a:cs typeface="+mn-cs"/>
            </a:endParaRPr>
          </a:p>
          <a:p>
            <a:pPr lvl="0" algn="l">
              <a:spcAft>
                <a:spcPts val="0"/>
              </a:spcAft>
              <a:defRPr/>
            </a:pPr>
            <a:r>
              <a:rPr lang="en-AU" sz="2400" b="1" dirty="0">
                <a:latin typeface="Arial" panose="020B0604020202020204" pitchFamily="34" charset="0"/>
                <a:ea typeface="+mn-ea"/>
                <a:cs typeface="+mn-cs"/>
              </a:rPr>
              <a:t> Update:</a:t>
            </a:r>
          </a:p>
          <a:p>
            <a:pPr marL="342900" lvl="0" indent="-342900" algn="l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AU" sz="2200" dirty="0">
                <a:latin typeface="Arial" panose="020B0604020202020204" pitchFamily="34" charset="0"/>
                <a:ea typeface="+mn-ea"/>
                <a:cs typeface="+mn-cs"/>
              </a:rPr>
              <a:t>58 HERDSA Fellows</a:t>
            </a:r>
          </a:p>
          <a:p>
            <a:pPr marL="342900" lvl="0" indent="-342900" algn="l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AU" sz="2200" dirty="0">
                <a:latin typeface="Arial" panose="020B0604020202020204" pitchFamily="34" charset="0"/>
                <a:ea typeface="+mn-ea"/>
                <a:cs typeface="+mn-cs"/>
              </a:rPr>
              <a:t>41 Associate Fellows</a:t>
            </a:r>
          </a:p>
          <a:p>
            <a:pPr marL="342900" lvl="0" indent="-342900" algn="l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AU" sz="2200" dirty="0">
                <a:latin typeface="Arial" panose="020B0604020202020204" pitchFamily="34" charset="0"/>
                <a:ea typeface="+mn-ea"/>
                <a:cs typeface="+mn-cs"/>
              </a:rPr>
              <a:t>21 new Associate Fellows since the 2019 conference</a:t>
            </a:r>
          </a:p>
          <a:p>
            <a:pPr marL="342900" lvl="0" indent="-342900" algn="l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AU" sz="2200" dirty="0">
                <a:latin typeface="Arial" panose="020B0604020202020204" pitchFamily="34" charset="0"/>
                <a:ea typeface="+mn-ea"/>
                <a:cs typeface="+mn-cs"/>
              </a:rPr>
              <a:t>16 Assessors on the Board of Assessors</a:t>
            </a:r>
            <a:endParaRPr lang="en-US" sz="2200" b="1" kern="0" dirty="0">
              <a:latin typeface="+mn-lt"/>
              <a:ea typeface="ＭＳ Ｐゴシック"/>
            </a:endParaRPr>
          </a:p>
          <a:p>
            <a:pPr algn="l">
              <a:spcAft>
                <a:spcPts val="0"/>
              </a:spcAft>
              <a:defRPr/>
            </a:pPr>
            <a:br>
              <a:rPr lang="en-US" sz="2200" kern="0" dirty="0">
                <a:latin typeface="+mn-lt"/>
                <a:ea typeface="ＭＳ Ｐゴシック"/>
              </a:rPr>
            </a:br>
            <a:endParaRPr lang="en-US" sz="2200" i="1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C275E57-C85D-3077-30A9-162ED6EB1698}"/>
              </a:ext>
            </a:extLst>
          </p:cNvPr>
          <p:cNvSpPr txBox="1">
            <a:spLocks/>
          </p:cNvSpPr>
          <p:nvPr/>
        </p:nvSpPr>
        <p:spPr>
          <a:xfrm>
            <a:off x="971550" y="1520825"/>
            <a:ext cx="7772400" cy="38163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endParaRPr lang="en-US" sz="3600" kern="0" dirty="0">
              <a:ea typeface="ＭＳ Ｐゴシック"/>
            </a:endParaRPr>
          </a:p>
        </p:txBody>
      </p:sp>
      <p:sp>
        <p:nvSpPr>
          <p:cNvPr id="15363" name="TextBox 4">
            <a:extLst>
              <a:ext uri="{FF2B5EF4-FFF2-40B4-BE49-F238E27FC236}">
                <a16:creationId xmlns:a16="http://schemas.microsoft.com/office/drawing/2014/main" id="{A37A82A6-6791-1E90-BD57-9B7D295B14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44624"/>
            <a:ext cx="806494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3600" b="1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Professional Learning Portfolio</a:t>
            </a:r>
          </a:p>
          <a:p>
            <a:pPr eaLnBrk="1" hangingPunct="1"/>
            <a:r>
              <a:rPr lang="en-AU" altLang="en-US" sz="24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			</a:t>
            </a:r>
            <a:r>
              <a:rPr lang="en-AU" altLang="en-US" sz="2400" i="1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(Continued)</a:t>
            </a:r>
            <a:endParaRPr lang="en-AU" altLang="en-US" sz="2200" i="1" dirty="0">
              <a:solidFill>
                <a:srgbClr val="FFFF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6552ED2-6169-DF2A-7ABC-6A7DDE120389}"/>
              </a:ext>
            </a:extLst>
          </p:cNvPr>
          <p:cNvSpPr>
            <a:spLocks noGrp="1"/>
          </p:cNvSpPr>
          <p:nvPr/>
        </p:nvSpPr>
        <p:spPr>
          <a:xfrm>
            <a:off x="1117823" y="1196752"/>
            <a:ext cx="7772400" cy="4896544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 lvl="0" algn="l">
              <a:spcAft>
                <a:spcPts val="600"/>
              </a:spcAft>
              <a:defRPr/>
            </a:pPr>
            <a:r>
              <a:rPr lang="en-AU" sz="2800" b="1" dirty="0">
                <a:latin typeface="Arial" panose="020B0604020202020204" pitchFamily="34" charset="0"/>
                <a:ea typeface="+mn-ea"/>
                <a:cs typeface="+mn-cs"/>
              </a:rPr>
              <a:t>New Scholars		</a:t>
            </a:r>
          </a:p>
          <a:p>
            <a:pPr lvl="0" algn="l">
              <a:spcAft>
                <a:spcPts val="600"/>
              </a:spcAft>
              <a:defRPr/>
            </a:pPr>
            <a:r>
              <a:rPr lang="en-AU" sz="2400" b="1" dirty="0">
                <a:latin typeface="Arial" panose="020B0604020202020204" pitchFamily="34" charset="0"/>
                <a:ea typeface="+mn-ea"/>
                <a:cs typeface="+mn-cs"/>
              </a:rPr>
              <a:t>HERDSA </a:t>
            </a:r>
            <a:r>
              <a:rPr lang="en-AU" sz="2400" b="1" dirty="0" err="1">
                <a:latin typeface="Arial" panose="020B0604020202020204" pitchFamily="34" charset="0"/>
                <a:ea typeface="+mn-ea"/>
                <a:cs typeface="+mn-cs"/>
              </a:rPr>
              <a:t>SoTL</a:t>
            </a:r>
            <a:r>
              <a:rPr lang="en-AU" sz="2400" b="1" dirty="0">
                <a:latin typeface="Arial" panose="020B0604020202020204" pitchFamily="34" charset="0"/>
                <a:ea typeface="+mn-ea"/>
                <a:cs typeface="+mn-cs"/>
              </a:rPr>
              <a:t> Modules</a:t>
            </a:r>
          </a:p>
          <a:p>
            <a:pPr marL="457200" lvl="0" indent="-457200" algn="l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AU" sz="2000" dirty="0">
                <a:latin typeface="Arial" panose="020B0604020202020204" pitchFamily="34" charset="0"/>
                <a:ea typeface="+mn-ea"/>
                <a:cs typeface="+mn-cs"/>
              </a:rPr>
              <a:t>Review of resources &amp; updating the website</a:t>
            </a:r>
          </a:p>
          <a:p>
            <a:pPr marL="457200" lvl="0" indent="-457200" algn="l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AU" sz="2000" dirty="0">
                <a:latin typeface="Arial" panose="020B0604020202020204" pitchFamily="34" charset="0"/>
                <a:ea typeface="+mn-ea"/>
                <a:cs typeface="+mn-cs"/>
              </a:rPr>
              <a:t>Facilitating online </a:t>
            </a:r>
            <a:r>
              <a:rPr lang="en-AU" sz="2000" dirty="0" err="1">
                <a:latin typeface="Arial" panose="020B0604020202020204" pitchFamily="34" charset="0"/>
                <a:ea typeface="+mn-ea"/>
                <a:cs typeface="+mn-cs"/>
              </a:rPr>
              <a:t>SoTL</a:t>
            </a:r>
            <a:r>
              <a:rPr lang="en-AU" sz="2000" dirty="0">
                <a:latin typeface="Arial" panose="020B0604020202020204" pitchFamily="34" charset="0"/>
                <a:ea typeface="+mn-ea"/>
                <a:cs typeface="+mn-cs"/>
              </a:rPr>
              <a:t> Module community of practice in universities &amp; HERDSA branches</a:t>
            </a:r>
          </a:p>
          <a:p>
            <a:pPr marL="457200" lvl="0" indent="-457200" algn="l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AU" sz="2000" dirty="0">
                <a:latin typeface="Arial" panose="020B0604020202020204" pitchFamily="34" charset="0"/>
                <a:ea typeface="+mn-ea"/>
                <a:cs typeface="+mn-cs"/>
              </a:rPr>
              <a:t>SOTL Writing Group Workshops</a:t>
            </a:r>
            <a:endParaRPr lang="en-US" sz="2000" i="1" kern="0" dirty="0">
              <a:solidFill>
                <a:schemeClr val="accent5">
                  <a:lumMod val="50000"/>
                </a:schemeClr>
              </a:solidFill>
              <a:latin typeface="+mn-lt"/>
              <a:ea typeface="ＭＳ Ｐゴシック"/>
              <a:cs typeface="+mn-cs"/>
            </a:endParaRPr>
          </a:p>
          <a:p>
            <a:pPr algn="l">
              <a:defRPr/>
            </a:pPr>
            <a:endParaRPr lang="en-US" sz="2400" b="1" kern="0" dirty="0">
              <a:ea typeface="ＭＳ Ｐゴシック"/>
            </a:endParaRPr>
          </a:p>
          <a:p>
            <a:pPr algn="l">
              <a:defRPr/>
            </a:pPr>
            <a:r>
              <a:rPr lang="en-US" sz="2400" b="1" kern="0" dirty="0">
                <a:ea typeface="ＭＳ Ｐゴシック"/>
              </a:rPr>
              <a:t>TATAL Group</a:t>
            </a:r>
          </a:p>
          <a:p>
            <a:pPr marL="342900" indent="-342900" algn="l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ea typeface="ＭＳ Ｐゴシック"/>
              </a:rPr>
              <a:t>Pre-conference workshop (Continuing online)</a:t>
            </a:r>
          </a:p>
          <a:p>
            <a:pPr marL="342900" indent="-342900" algn="l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ea typeface="ＭＳ Ｐゴシック"/>
              </a:rPr>
              <a:t>Publications by TATAL group </a:t>
            </a:r>
          </a:p>
          <a:p>
            <a:pPr lvl="0" algn="l">
              <a:spcAft>
                <a:spcPts val="600"/>
              </a:spcAft>
              <a:defRPr/>
            </a:pPr>
            <a:endParaRPr lang="en-US" sz="2200" i="1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047029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C275E57-C85D-3077-30A9-162ED6EB1698}"/>
              </a:ext>
            </a:extLst>
          </p:cNvPr>
          <p:cNvSpPr txBox="1">
            <a:spLocks/>
          </p:cNvSpPr>
          <p:nvPr/>
        </p:nvSpPr>
        <p:spPr>
          <a:xfrm>
            <a:off x="971550" y="1520825"/>
            <a:ext cx="7772400" cy="38163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endParaRPr lang="en-US" sz="3600" kern="0" dirty="0">
              <a:ea typeface="ＭＳ Ｐゴシック"/>
            </a:endParaRPr>
          </a:p>
        </p:txBody>
      </p:sp>
      <p:sp>
        <p:nvSpPr>
          <p:cNvPr id="15363" name="TextBox 4">
            <a:extLst>
              <a:ext uri="{FF2B5EF4-FFF2-40B4-BE49-F238E27FC236}">
                <a16:creationId xmlns:a16="http://schemas.microsoft.com/office/drawing/2014/main" id="{A37A82A6-6791-1E90-BD57-9B7D295B14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242899"/>
            <a:ext cx="8172450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AU" altLang="en-US" sz="3600" b="1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Networks Portfolio</a:t>
            </a:r>
          </a:p>
          <a:p>
            <a:pPr eaLnBrk="1" hangingPunct="1"/>
            <a:r>
              <a:rPr lang="en-AU" altLang="en-US" sz="24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	</a:t>
            </a:r>
            <a:r>
              <a:rPr lang="en-AU" altLang="en-US" sz="22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Deb Clarke			Portfolio Lead</a:t>
            </a:r>
          </a:p>
          <a:p>
            <a:pPr eaLnBrk="1" hangingPunct="1"/>
            <a:r>
              <a:rPr lang="en-AU" altLang="en-US" sz="22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		Julia Choate		Branches</a:t>
            </a:r>
          </a:p>
          <a:p>
            <a:pPr eaLnBrk="1" hangingPunct="1"/>
            <a:r>
              <a:rPr lang="en-AU" altLang="en-US" sz="22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		</a:t>
            </a:r>
            <a:r>
              <a:rPr lang="en-AU" altLang="en-US" sz="2200" dirty="0" err="1">
                <a:solidFill>
                  <a:srgbClr val="FFFF00"/>
                </a:solidFill>
                <a:ea typeface="ＭＳ Ｐゴシック" panose="020B0600070205080204" pitchFamily="34" charset="-128"/>
              </a:rPr>
              <a:t>Kwong</a:t>
            </a:r>
            <a:r>
              <a:rPr lang="en-AU" altLang="en-US" sz="22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 Nui Sim	HERDSA Events incl online</a:t>
            </a:r>
          </a:p>
          <a:p>
            <a:pPr eaLnBrk="1" hangingPunct="1"/>
            <a:r>
              <a:rPr lang="en-AU" altLang="en-US" sz="22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		Christy Collis		SIGS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6552ED2-6169-DF2A-7ABC-6A7DDE120389}"/>
              </a:ext>
            </a:extLst>
          </p:cNvPr>
          <p:cNvSpPr>
            <a:spLocks noGrp="1"/>
          </p:cNvSpPr>
          <p:nvPr/>
        </p:nvSpPr>
        <p:spPr>
          <a:xfrm>
            <a:off x="1043608" y="2420888"/>
            <a:ext cx="7772400" cy="403244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2800" b="1" kern="0" dirty="0">
                <a:latin typeface="+mn-lt"/>
                <a:ea typeface="ＭＳ Ｐゴシック"/>
              </a:rPr>
              <a:t>Branches</a:t>
            </a:r>
            <a:r>
              <a:rPr lang="en-US" sz="2400" b="1" kern="0" dirty="0">
                <a:latin typeface="+mn-lt"/>
                <a:ea typeface="ＭＳ Ｐゴシック"/>
              </a:rPr>
              <a:t> </a:t>
            </a:r>
          </a:p>
          <a:p>
            <a:pPr marL="342900" indent="-342900" algn="l">
              <a:buFont typeface="Arial" panose="020B0604020202020204" pitchFamily="34" charset="0"/>
              <a:buChar char="•"/>
              <a:defRPr/>
            </a:pPr>
            <a:r>
              <a:rPr lang="en-US" sz="2200" kern="0" dirty="0">
                <a:latin typeface="+mn-lt"/>
                <a:ea typeface="ＭＳ Ｐゴシック"/>
              </a:rPr>
              <a:t>Nine branches (NSW Branch established in 2022)</a:t>
            </a:r>
          </a:p>
          <a:p>
            <a:pPr marL="342900" indent="-342900" algn="l">
              <a:buFont typeface="Arial" panose="020B0604020202020204" pitchFamily="34" charset="0"/>
              <a:buChar char="•"/>
              <a:defRPr/>
            </a:pPr>
            <a:r>
              <a:rPr lang="en-US" sz="2200" kern="0" dirty="0">
                <a:latin typeface="+mn-lt"/>
                <a:ea typeface="ＭＳ Ｐゴシック"/>
              </a:rPr>
              <a:t>Branch Reports are available</a:t>
            </a:r>
          </a:p>
          <a:p>
            <a:pPr marL="342900" indent="-342900" algn="l">
              <a:buFont typeface="Arial" panose="020B0604020202020204" pitchFamily="34" charset="0"/>
              <a:buChar char="•"/>
              <a:defRPr/>
            </a:pPr>
            <a:r>
              <a:rPr lang="en-US" sz="2200" kern="0" dirty="0">
                <a:latin typeface="+mn-lt"/>
                <a:ea typeface="ＭＳ Ｐゴシック"/>
              </a:rPr>
              <a:t>HERDSA Webinar series</a:t>
            </a:r>
          </a:p>
          <a:p>
            <a:pPr marL="800100" lvl="1" indent="-342900" algn="l">
              <a:buFont typeface="Arial" panose="020B0604020202020204" pitchFamily="34" charset="0"/>
              <a:buChar char="•"/>
              <a:defRPr/>
            </a:pPr>
            <a:r>
              <a:rPr lang="en-US" sz="100" b="1" kern="0" dirty="0">
                <a:latin typeface="+mn-lt"/>
                <a:ea typeface="ＭＳ Ｐゴシック"/>
              </a:rPr>
              <a:t>Se</a:t>
            </a:r>
            <a:endParaRPr lang="en-US" sz="100" kern="0" dirty="0">
              <a:latin typeface="+mn-lt"/>
              <a:ea typeface="ＭＳ Ｐゴシック"/>
            </a:endParaRPr>
          </a:p>
          <a:p>
            <a:pPr algn="l">
              <a:spcAft>
                <a:spcPts val="0"/>
              </a:spcAft>
              <a:defRPr/>
            </a:pPr>
            <a:endParaRPr lang="en-US" sz="2400" b="1" kern="0" dirty="0">
              <a:latin typeface="+mn-lt"/>
              <a:ea typeface="ＭＳ Ｐゴシック"/>
            </a:endParaRPr>
          </a:p>
          <a:p>
            <a:pPr algn="l">
              <a:spcAft>
                <a:spcPts val="0"/>
              </a:spcAft>
              <a:defRPr/>
            </a:pPr>
            <a:r>
              <a:rPr lang="en-US" sz="2400" b="1" kern="0" dirty="0">
                <a:latin typeface="+mn-lt"/>
                <a:ea typeface="ＭＳ Ｐゴシック"/>
              </a:rPr>
              <a:t>HERDSA Events </a:t>
            </a:r>
            <a:r>
              <a:rPr lang="en-US" sz="2400" kern="0" dirty="0">
                <a:latin typeface="+mn-lt"/>
                <a:ea typeface="ＭＳ Ｐゴシック"/>
              </a:rPr>
              <a:t>(including online)</a:t>
            </a:r>
          </a:p>
          <a:p>
            <a:pPr marL="342900" indent="-342900" algn="l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200" kern="0" dirty="0">
                <a:latin typeface="+mn-lt"/>
                <a:ea typeface="ＭＳ Ｐゴシック"/>
              </a:rPr>
              <a:t>HERDSA and ASCILITE podcasts being planned</a:t>
            </a:r>
          </a:p>
          <a:p>
            <a:pPr marL="342900" indent="-342900" algn="l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200" kern="0" dirty="0">
                <a:latin typeface="+mn-lt"/>
                <a:ea typeface="ＭＳ Ｐゴシック"/>
              </a:rPr>
              <a:t>Online Webinars continues</a:t>
            </a:r>
          </a:p>
          <a:p>
            <a:pPr algn="l">
              <a:spcAft>
                <a:spcPts val="0"/>
              </a:spcAft>
              <a:defRPr/>
            </a:pPr>
            <a:br>
              <a:rPr lang="en-US" sz="2400" kern="0" dirty="0">
                <a:latin typeface="+mn-lt"/>
                <a:ea typeface="ＭＳ Ｐゴシック"/>
              </a:rPr>
            </a:br>
            <a:endParaRPr lang="en-US" sz="2400" i="1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15765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C275E57-C85D-3077-30A9-162ED6EB1698}"/>
              </a:ext>
            </a:extLst>
          </p:cNvPr>
          <p:cNvSpPr txBox="1">
            <a:spLocks/>
          </p:cNvSpPr>
          <p:nvPr/>
        </p:nvSpPr>
        <p:spPr>
          <a:xfrm>
            <a:off x="971550" y="1520825"/>
            <a:ext cx="7772400" cy="38163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endParaRPr lang="en-US" sz="3600" kern="0" dirty="0">
              <a:ea typeface="ＭＳ Ｐゴシック"/>
            </a:endParaRPr>
          </a:p>
        </p:txBody>
      </p:sp>
      <p:sp>
        <p:nvSpPr>
          <p:cNvPr id="15363" name="TextBox 4">
            <a:extLst>
              <a:ext uri="{FF2B5EF4-FFF2-40B4-BE49-F238E27FC236}">
                <a16:creationId xmlns:a16="http://schemas.microsoft.com/office/drawing/2014/main" id="{A37A82A6-6791-1E90-BD57-9B7D295B14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116632"/>
            <a:ext cx="806494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AU" altLang="en-US" sz="3600" b="1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Networks Portfolio </a:t>
            </a:r>
            <a:r>
              <a:rPr lang="en-AU" altLang="en-US" sz="3600" i="1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(continued)</a:t>
            </a:r>
          </a:p>
          <a:p>
            <a:pPr eaLnBrk="1" hangingPunct="1"/>
            <a:r>
              <a:rPr lang="en-AU" altLang="en-US" sz="24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	</a:t>
            </a:r>
            <a:endParaRPr lang="en-AU" altLang="en-US" sz="2200" dirty="0">
              <a:solidFill>
                <a:srgbClr val="FFFF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6552ED2-6169-DF2A-7ABC-6A7DDE120389}"/>
              </a:ext>
            </a:extLst>
          </p:cNvPr>
          <p:cNvSpPr>
            <a:spLocks noGrp="1"/>
          </p:cNvSpPr>
          <p:nvPr/>
        </p:nvSpPr>
        <p:spPr>
          <a:xfrm>
            <a:off x="971550" y="854714"/>
            <a:ext cx="7772400" cy="514857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2400" b="1" kern="0" dirty="0">
                <a:ea typeface="ＭＳ Ｐゴシック"/>
              </a:rPr>
              <a:t>Special Interest Groups (SIGS)</a:t>
            </a:r>
            <a:endParaRPr lang="en-US" sz="2400" kern="0" dirty="0">
              <a:ea typeface="ＭＳ Ｐゴシック"/>
            </a:endParaRPr>
          </a:p>
          <a:p>
            <a:pPr algn="l">
              <a:defRPr/>
            </a:pPr>
            <a:endParaRPr lang="en-US" sz="1200" kern="0" dirty="0">
              <a:ea typeface="ＭＳ Ｐゴシック"/>
            </a:endParaRPr>
          </a:p>
          <a:p>
            <a:pPr algn="l">
              <a:defRPr/>
            </a:pPr>
            <a:r>
              <a:rPr lang="en-US" sz="2400" kern="0" dirty="0">
                <a:ea typeface="ＭＳ Ｐゴシック"/>
              </a:rPr>
              <a:t>	Assessment Quality –</a:t>
            </a:r>
            <a:r>
              <a:rPr lang="en-US" sz="2400" kern="0" dirty="0">
                <a:solidFill>
                  <a:srgbClr val="FFC000"/>
                </a:solidFill>
                <a:ea typeface="ＭＳ Ｐゴシック"/>
              </a:rPr>
              <a:t> </a:t>
            </a:r>
            <a:r>
              <a:rPr lang="en-US" sz="1800" kern="0" dirty="0">
                <a:solidFill>
                  <a:srgbClr val="FFC000"/>
                </a:solidFill>
                <a:ea typeface="ＭＳ Ｐゴシック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s.Bedford@westernsydney.edu.au</a:t>
            </a:r>
            <a:r>
              <a:rPr lang="en-US" sz="1800" kern="0" dirty="0">
                <a:solidFill>
                  <a:srgbClr val="FFC000"/>
                </a:solidFill>
                <a:ea typeface="ＭＳ Ｐゴシック"/>
              </a:rPr>
              <a:t> 	&amp;</a:t>
            </a:r>
            <a:r>
              <a:rPr lang="en-US" sz="2400" kern="0" dirty="0">
                <a:solidFill>
                  <a:srgbClr val="FFC000"/>
                </a:solidFill>
                <a:ea typeface="ＭＳ Ｐゴシック"/>
              </a:rPr>
              <a:t> </a:t>
            </a:r>
            <a:r>
              <a:rPr lang="en-US" sz="1800" kern="0" dirty="0">
                <a:solidFill>
                  <a:srgbClr val="FFC000"/>
                </a:solidFill>
                <a:ea typeface="ＭＳ Ｐゴシック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jo.kelder@utas.edu.au</a:t>
            </a:r>
            <a:endParaRPr lang="en-US" sz="1800" kern="0" dirty="0">
              <a:solidFill>
                <a:srgbClr val="FFC000"/>
              </a:solidFill>
              <a:ea typeface="ＭＳ Ｐゴシック"/>
            </a:endParaRPr>
          </a:p>
          <a:p>
            <a:pPr marL="342900" indent="-342900" algn="l">
              <a:buFont typeface="Arial" panose="020B0604020202020204" pitchFamily="34" charset="0"/>
              <a:buChar char="•"/>
              <a:defRPr/>
            </a:pPr>
            <a:endParaRPr lang="en-US" sz="1800" kern="0" dirty="0">
              <a:ea typeface="ＭＳ Ｐゴシック"/>
            </a:endParaRPr>
          </a:p>
          <a:p>
            <a:pPr algn="l">
              <a:defRPr/>
            </a:pPr>
            <a:r>
              <a:rPr lang="en-US" sz="2400" kern="0" dirty="0">
                <a:ea typeface="ＭＳ Ｐゴシック"/>
              </a:rPr>
              <a:t>	Academic Development –</a:t>
            </a:r>
            <a:r>
              <a:rPr lang="en-US" sz="2400" kern="0" dirty="0">
                <a:solidFill>
                  <a:srgbClr val="FFC000"/>
                </a:solidFill>
                <a:ea typeface="ＭＳ Ｐゴシック"/>
              </a:rPr>
              <a:t> </a:t>
            </a:r>
            <a:r>
              <a:rPr lang="en-US" sz="1800" kern="0" dirty="0">
                <a:solidFill>
                  <a:srgbClr val="FFC000"/>
                </a:solidFill>
                <a:ea typeface="ＭＳ Ｐゴシック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erik.Brogt@canterbury.ac.nz</a:t>
            </a:r>
            <a:endParaRPr lang="en-US" sz="1800" kern="0" dirty="0">
              <a:solidFill>
                <a:srgbClr val="FFC000"/>
              </a:solidFill>
              <a:ea typeface="ＭＳ Ｐゴシック"/>
            </a:endParaRPr>
          </a:p>
          <a:p>
            <a:pPr marL="342900" indent="-342900" algn="l">
              <a:buFont typeface="Arial" panose="020B0604020202020204" pitchFamily="34" charset="0"/>
              <a:buChar char="•"/>
              <a:defRPr/>
            </a:pPr>
            <a:endParaRPr lang="en-US" sz="2400" kern="0" dirty="0">
              <a:solidFill>
                <a:srgbClr val="FFC000"/>
              </a:solidFill>
              <a:ea typeface="ＭＳ Ｐゴシック"/>
            </a:endParaRPr>
          </a:p>
          <a:p>
            <a:pPr algn="l">
              <a:defRPr/>
            </a:pPr>
            <a:r>
              <a:rPr lang="en-US" sz="2400" kern="0" dirty="0">
                <a:ea typeface="ＭＳ Ｐゴシック"/>
              </a:rPr>
              <a:t>	Health Sciences –</a:t>
            </a:r>
            <a:r>
              <a:rPr lang="en-US" sz="2400" kern="0" dirty="0">
                <a:solidFill>
                  <a:srgbClr val="FFC000"/>
                </a:solidFill>
                <a:ea typeface="ＭＳ Ｐゴシック"/>
              </a:rPr>
              <a:t> </a:t>
            </a:r>
            <a:r>
              <a:rPr lang="en-US" sz="1800" kern="0" dirty="0">
                <a:solidFill>
                  <a:srgbClr val="FFC000"/>
                </a:solidFill>
                <a:ea typeface="ＭＳ Ｐゴシック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skusljic@unimelb.edu.au</a:t>
            </a:r>
            <a:r>
              <a:rPr lang="en-US" sz="1800" kern="0" dirty="0">
                <a:solidFill>
                  <a:srgbClr val="FFC000"/>
                </a:solidFill>
                <a:ea typeface="ＭＳ Ｐゴシック"/>
              </a:rPr>
              <a:t> </a:t>
            </a:r>
            <a:r>
              <a:rPr lang="en-US" sz="1800" kern="0" dirty="0">
                <a:ea typeface="ＭＳ Ｐゴシック"/>
              </a:rPr>
              <a:t>(New)</a:t>
            </a:r>
          </a:p>
          <a:p>
            <a:pPr marL="342900" indent="-342900" algn="l">
              <a:buFont typeface="Arial" panose="020B0604020202020204" pitchFamily="34" charset="0"/>
              <a:buChar char="•"/>
              <a:defRPr/>
            </a:pPr>
            <a:endParaRPr lang="en-US" sz="1800" kern="0" dirty="0">
              <a:solidFill>
                <a:srgbClr val="FFC000"/>
              </a:solidFill>
              <a:ea typeface="ＭＳ Ｐゴシック"/>
            </a:endParaRPr>
          </a:p>
          <a:p>
            <a:pPr algn="l">
              <a:defRPr/>
            </a:pPr>
            <a:r>
              <a:rPr lang="en-US" sz="2400" kern="0" dirty="0">
                <a:ea typeface="ＭＳ Ｐゴシック"/>
              </a:rPr>
              <a:t>	Interested in starting a new SIG –	</a:t>
            </a:r>
            <a:r>
              <a:rPr lang="en-US" sz="1800" kern="0" dirty="0">
                <a:solidFill>
                  <a:srgbClr val="FFC000"/>
                </a:solidFill>
                <a:ea typeface="ＭＳ Ｐゴシック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Christy.collis@usq.edu.au</a:t>
            </a:r>
            <a:endParaRPr lang="en-US" sz="1800" kern="0" dirty="0">
              <a:solidFill>
                <a:srgbClr val="FFC000"/>
              </a:solidFill>
              <a:ea typeface="ＭＳ Ｐゴシック"/>
            </a:endParaRPr>
          </a:p>
          <a:p>
            <a:pPr marL="800100" lvl="1" indent="-342900" algn="l">
              <a:buFont typeface="Arial" panose="020B0604020202020204" pitchFamily="34" charset="0"/>
              <a:buChar char="•"/>
              <a:defRPr/>
            </a:pPr>
            <a:r>
              <a:rPr lang="en-US" sz="100" b="1" kern="0" dirty="0">
                <a:ea typeface="ＭＳ Ｐゴシック"/>
              </a:rPr>
              <a:t>e</a:t>
            </a:r>
            <a:endParaRPr lang="en-US" sz="1400" b="1" kern="0" dirty="0">
              <a:ea typeface="ＭＳ Ｐゴシック"/>
            </a:endParaRPr>
          </a:p>
          <a:p>
            <a:pPr algn="l">
              <a:spcAft>
                <a:spcPts val="0"/>
              </a:spcAft>
              <a:defRPr/>
            </a:pPr>
            <a:endParaRPr lang="en-US" sz="1200" b="1" kern="0" dirty="0">
              <a:ea typeface="ＭＳ Ｐゴシック"/>
            </a:endParaRPr>
          </a:p>
          <a:p>
            <a:pPr algn="l">
              <a:spcAft>
                <a:spcPts val="0"/>
              </a:spcAft>
              <a:defRPr/>
            </a:pPr>
            <a:r>
              <a:rPr lang="en-US" sz="2400" b="1" kern="0" dirty="0">
                <a:ea typeface="ＭＳ Ｐゴシック"/>
              </a:rPr>
              <a:t>Liaison with other Societies - Current</a:t>
            </a:r>
          </a:p>
          <a:p>
            <a:pPr algn="l">
              <a:spcAft>
                <a:spcPts val="0"/>
              </a:spcAft>
              <a:defRPr/>
            </a:pPr>
            <a:endParaRPr lang="en-US" sz="1200" kern="0" dirty="0">
              <a:ea typeface="ＭＳ Ｐゴシック"/>
            </a:endParaRPr>
          </a:p>
          <a:p>
            <a:pPr algn="l">
              <a:spcAft>
                <a:spcPts val="0"/>
              </a:spcAft>
              <a:defRPr/>
            </a:pPr>
            <a:r>
              <a:rPr lang="en-US" sz="2200" kern="0" dirty="0">
                <a:ea typeface="ＭＳ Ｐゴシック"/>
              </a:rPr>
              <a:t>	MOU with ASCILITE, CAULLT, ACEN and ACUR – 	shared publicity, events, sponsorship, etc.</a:t>
            </a:r>
          </a:p>
          <a:p>
            <a:pPr algn="l">
              <a:defRPr/>
            </a:pPr>
            <a:endParaRPr lang="en-US" sz="2400" i="1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501786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2">
            <a:extLst>
              <a:ext uri="{FF2B5EF4-FFF2-40B4-BE49-F238E27FC236}">
                <a16:creationId xmlns:a16="http://schemas.microsoft.com/office/drawing/2014/main" id="{7AFF76C0-7F33-327D-7215-7668623D76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150813"/>
            <a:ext cx="72771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AU" altLang="en-US" sz="4000" dirty="0">
                <a:solidFill>
                  <a:srgbClr val="FFFF00"/>
                </a:solidFill>
              </a:rPr>
              <a:t>Publications Portfolio - HERD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2278175-5177-EE61-F9DD-CFBB9BB635DD}"/>
              </a:ext>
            </a:extLst>
          </p:cNvPr>
          <p:cNvSpPr/>
          <p:nvPr/>
        </p:nvSpPr>
        <p:spPr>
          <a:xfrm>
            <a:off x="1042988" y="1196752"/>
            <a:ext cx="7849492" cy="38164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AU" sz="2200" dirty="0">
                <a:solidFill>
                  <a:srgbClr val="FFFF00"/>
                </a:solidFill>
              </a:rPr>
              <a:t>Flow of new submissions is increasing…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AU" sz="2200" dirty="0">
                <a:solidFill>
                  <a:srgbClr val="FFFF00"/>
                </a:solidFill>
              </a:rPr>
              <a:t>2017 – 506 submissions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AU" sz="2200" dirty="0">
                <a:solidFill>
                  <a:srgbClr val="FFFF00"/>
                </a:solidFill>
              </a:rPr>
              <a:t>2018 – 738 submissions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AU" sz="2200" dirty="0">
                <a:solidFill>
                  <a:srgbClr val="FFFF00"/>
                </a:solidFill>
              </a:rPr>
              <a:t>2019 – 950 submissions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AU" sz="2200" dirty="0">
                <a:solidFill>
                  <a:srgbClr val="FFFF00"/>
                </a:solidFill>
              </a:rPr>
              <a:t>2020 – 988 submissions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AU" sz="2200" dirty="0">
                <a:solidFill>
                  <a:srgbClr val="FFFF00"/>
                </a:solidFill>
              </a:rPr>
              <a:t>2021 -  872 original, 200 revised articles, 1072 total</a:t>
            </a:r>
          </a:p>
          <a:p>
            <a:pPr>
              <a:defRPr/>
            </a:pPr>
            <a:endParaRPr lang="en-AU" sz="2200" dirty="0">
              <a:solidFill>
                <a:srgbClr val="FFFF00"/>
              </a:solidFill>
            </a:endParaRPr>
          </a:p>
          <a:p>
            <a:pPr>
              <a:defRPr/>
            </a:pPr>
            <a:r>
              <a:rPr lang="en-AU" sz="2200" dirty="0">
                <a:solidFill>
                  <a:srgbClr val="FFFF00"/>
                </a:solidFill>
              </a:rPr>
              <a:t>Acceptance for 2021			14.5%</a:t>
            </a:r>
          </a:p>
          <a:p>
            <a:pPr>
              <a:defRPr/>
            </a:pPr>
            <a:r>
              <a:rPr lang="en-AU" sz="2200" dirty="0">
                <a:solidFill>
                  <a:srgbClr val="FFFF00"/>
                </a:solidFill>
              </a:rPr>
              <a:t>Current acceptance (May 2022)	13% </a:t>
            </a:r>
          </a:p>
          <a:p>
            <a:pPr>
              <a:defRPr/>
            </a:pPr>
            <a:endParaRPr lang="en-AU" sz="2200" dirty="0">
              <a:solidFill>
                <a:srgbClr val="FFFF00"/>
              </a:solidFill>
            </a:endParaRPr>
          </a:p>
          <a:p>
            <a:pPr>
              <a:defRPr/>
            </a:pPr>
            <a:r>
              <a:rPr lang="en-AU" sz="2200" dirty="0">
                <a:solidFill>
                  <a:srgbClr val="FFFF00"/>
                </a:solidFill>
              </a:rPr>
              <a:t>Average time from submission to 1</a:t>
            </a:r>
            <a:r>
              <a:rPr lang="en-AU" sz="2200" baseline="30000" dirty="0">
                <a:solidFill>
                  <a:srgbClr val="FFFF00"/>
                </a:solidFill>
              </a:rPr>
              <a:t>st</a:t>
            </a:r>
            <a:r>
              <a:rPr lang="en-AU" sz="2200" dirty="0">
                <a:solidFill>
                  <a:srgbClr val="FFFF00"/>
                </a:solidFill>
              </a:rPr>
              <a:t> decision: 69.9 days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7EF2EF91-9350-5CB3-1C7B-AB09499CEB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259632" y="373327"/>
            <a:ext cx="7886700" cy="13255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AU" altLang="en-US" sz="4000" dirty="0">
                <a:solidFill>
                  <a:srgbClr val="FFFF00"/>
                </a:solidFill>
              </a:rPr>
              <a:t>HERD Impact 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7D744BB3-0FB3-9BC4-BD33-ECC0D78EF4B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9134433"/>
              </p:ext>
            </p:extLst>
          </p:nvPr>
        </p:nvGraphicFramePr>
        <p:xfrm>
          <a:off x="1259632" y="1698890"/>
          <a:ext cx="7091363" cy="35928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9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50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73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15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11545">
                  <a:extLst>
                    <a:ext uri="{9D8B030D-6E8A-4147-A177-3AD203B41FA5}">
                      <a16:colId xmlns:a16="http://schemas.microsoft.com/office/drawing/2014/main" val="1335587831"/>
                    </a:ext>
                  </a:extLst>
                </a:gridCol>
              </a:tblGrid>
              <a:tr h="590550">
                <a:tc>
                  <a:txBody>
                    <a:bodyPr/>
                    <a:lstStyle/>
                    <a:p>
                      <a:endParaRPr lang="en-AU" sz="1800" dirty="0"/>
                    </a:p>
                  </a:txBody>
                  <a:tcPr marL="91447" marR="91447" marT="45727" marB="45727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/>
                        <a:t>Impact factor </a:t>
                      </a:r>
                    </a:p>
                  </a:txBody>
                  <a:tcPr marL="91447" marR="91447" marT="45727" marB="45727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800" dirty="0"/>
                        <a:t>Google scholar </a:t>
                      </a:r>
                    </a:p>
                  </a:txBody>
                  <a:tcPr marL="91447" marR="91447" marT="45727" marB="45727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800" dirty="0" err="1"/>
                        <a:t>SCImago</a:t>
                      </a:r>
                      <a:r>
                        <a:rPr lang="en-AU" sz="1800" dirty="0"/>
                        <a:t> </a:t>
                      </a:r>
                    </a:p>
                  </a:txBody>
                  <a:tcPr marL="91447" marR="91447" marT="45727" marB="45727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1800" dirty="0"/>
                        <a:t>Scopus </a:t>
                      </a:r>
                      <a:r>
                        <a:rPr lang="en-AU" sz="1800" dirty="0" err="1"/>
                        <a:t>CiteScore</a:t>
                      </a:r>
                      <a:endParaRPr lang="en-AU" sz="1800" dirty="0"/>
                    </a:p>
                  </a:txBody>
                  <a:tcPr marL="91447" marR="91447" marT="45727" marB="45727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r>
                        <a:rPr lang="en-AU" sz="1800" dirty="0"/>
                        <a:t>2017</a:t>
                      </a:r>
                    </a:p>
                  </a:txBody>
                  <a:tcPr marL="91447" marR="91447" marT="45727" marB="45727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/>
                        <a:t>2.006</a:t>
                      </a:r>
                    </a:p>
                  </a:txBody>
                  <a:tcPr marL="91447" marR="91447" marT="45727" marB="45727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/>
                        <a:t>6</a:t>
                      </a:r>
                    </a:p>
                  </a:txBody>
                  <a:tcPr marL="91447" marR="91447" marT="45727" marB="45727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/>
                        <a:t>1.41</a:t>
                      </a:r>
                    </a:p>
                  </a:txBody>
                  <a:tcPr marL="91447" marR="91447" marT="45727" marB="45727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AU" sz="1800" dirty="0"/>
                    </a:p>
                  </a:txBody>
                  <a:tcPr marL="91447" marR="91447" marT="45727" marB="45727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r>
                        <a:rPr lang="en-AU" sz="1800" b="0" dirty="0"/>
                        <a:t>2018</a:t>
                      </a:r>
                    </a:p>
                  </a:txBody>
                  <a:tcPr marL="91447" marR="91447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/>
                        <a:t>1.824</a:t>
                      </a:r>
                    </a:p>
                  </a:txBody>
                  <a:tcPr marL="91447" marR="91447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/>
                        <a:t>6</a:t>
                      </a:r>
                    </a:p>
                  </a:txBody>
                  <a:tcPr marL="91447" marR="91447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/>
                        <a:t>1.29</a:t>
                      </a:r>
                    </a:p>
                  </a:txBody>
                  <a:tcPr marL="91447" marR="91447" marT="45727" marB="45727"/>
                </a:tc>
                <a:tc>
                  <a:txBody>
                    <a:bodyPr/>
                    <a:lstStyle/>
                    <a:p>
                      <a:pPr algn="ctr"/>
                      <a:endParaRPr lang="en-AU" sz="1800" dirty="0"/>
                    </a:p>
                  </a:txBody>
                  <a:tcPr marL="91447" marR="91447" marT="45727" marB="45727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r>
                        <a:rPr lang="en-AU" sz="1800" dirty="0"/>
                        <a:t>2019</a:t>
                      </a:r>
                    </a:p>
                  </a:txBody>
                  <a:tcPr marL="91447" marR="91447" marT="45727" marB="45727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/>
                        <a:t>2.129</a:t>
                      </a:r>
                    </a:p>
                  </a:txBody>
                  <a:tcPr marL="91447" marR="91447" marT="45727" marB="45727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/>
                        <a:t>6</a:t>
                      </a:r>
                    </a:p>
                  </a:txBody>
                  <a:tcPr marL="91447" marR="91447" marT="45727" marB="45727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/>
                        <a:t>1.45</a:t>
                      </a:r>
                    </a:p>
                  </a:txBody>
                  <a:tcPr marL="91447" marR="91447" marT="45727" marB="45727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AU" sz="1800" dirty="0"/>
                    </a:p>
                  </a:txBody>
                  <a:tcPr marL="91447" marR="91447" marT="45727" marB="45727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r>
                        <a:rPr lang="en-AU" sz="1800" dirty="0"/>
                        <a:t>2020</a:t>
                      </a:r>
                    </a:p>
                  </a:txBody>
                  <a:tcPr marL="91447" marR="91447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/>
                        <a:t>3.851</a:t>
                      </a:r>
                    </a:p>
                  </a:txBody>
                  <a:tcPr marL="91447" marR="91447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/>
                        <a:t>5</a:t>
                      </a:r>
                    </a:p>
                  </a:txBody>
                  <a:tcPr marL="91447" marR="91447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/>
                        <a:t>1.68</a:t>
                      </a:r>
                    </a:p>
                  </a:txBody>
                  <a:tcPr marL="91447" marR="91447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/>
                        <a:t>4.6</a:t>
                      </a:r>
                    </a:p>
                  </a:txBody>
                  <a:tcPr marL="91447" marR="91447" marT="45727" marB="45727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r>
                        <a:rPr lang="en-AU" sz="1800" dirty="0"/>
                        <a:t>2021</a:t>
                      </a:r>
                    </a:p>
                  </a:txBody>
                  <a:tcPr marL="91447" marR="91447" marT="45727" marB="45727"/>
                </a:tc>
                <a:tc>
                  <a:txBody>
                    <a:bodyPr/>
                    <a:lstStyle/>
                    <a:p>
                      <a:pPr algn="ctr"/>
                      <a:endParaRPr lang="en-AU" sz="1800" dirty="0"/>
                    </a:p>
                  </a:txBody>
                  <a:tcPr marL="91447" marR="91447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/>
                        <a:t>4</a:t>
                      </a:r>
                    </a:p>
                  </a:txBody>
                  <a:tcPr marL="91447" marR="91447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/>
                        <a:t>1.44</a:t>
                      </a:r>
                    </a:p>
                  </a:txBody>
                  <a:tcPr marL="91447" marR="91447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dirty="0"/>
                        <a:t>5.6</a:t>
                      </a:r>
                    </a:p>
                  </a:txBody>
                  <a:tcPr marL="91447" marR="91447" marT="45727" marB="45727"/>
                </a:tc>
                <a:extLst>
                  <a:ext uri="{0D108BD9-81ED-4DB2-BD59-A6C34878D82A}">
                    <a16:rowId xmlns:a16="http://schemas.microsoft.com/office/drawing/2014/main" val="127256009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637E894-1C79-2260-2BBD-06D84A9CAF90}"/>
              </a:ext>
            </a:extLst>
          </p:cNvPr>
          <p:cNvSpPr/>
          <p:nvPr/>
        </p:nvSpPr>
        <p:spPr>
          <a:xfrm>
            <a:off x="1043608" y="238125"/>
            <a:ext cx="7560642" cy="18543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rgbClr val="FFFF00"/>
                </a:solidFill>
              </a:rPr>
              <a:t>HERD Editorial Team </a:t>
            </a:r>
            <a:r>
              <a:rPr lang="en-US" sz="2800" b="1" i="1" dirty="0">
                <a:solidFill>
                  <a:srgbClr val="FFFF00"/>
                </a:solidFill>
              </a:rPr>
              <a:t>(</a:t>
            </a:r>
            <a:r>
              <a:rPr lang="en-US" sz="2800" i="1" dirty="0">
                <a:solidFill>
                  <a:srgbClr val="FFFF00"/>
                </a:solidFill>
              </a:rPr>
              <a:t>Current &amp; Incoming)</a:t>
            </a:r>
            <a:endParaRPr lang="en-AU" sz="2800" i="1" dirty="0">
              <a:solidFill>
                <a:srgbClr val="FFFF00"/>
              </a:solidFill>
            </a:endParaRPr>
          </a:p>
          <a:p>
            <a:pPr>
              <a:defRPr/>
            </a:pPr>
            <a:endParaRPr lang="en-US" sz="2800" b="1" i="1" dirty="0">
              <a:solidFill>
                <a:srgbClr val="FFFF00"/>
              </a:solidFill>
            </a:endParaRPr>
          </a:p>
          <a:p>
            <a:pPr>
              <a:defRPr/>
            </a:pPr>
            <a:endParaRPr lang="en-US" sz="1200" dirty="0">
              <a:solidFill>
                <a:srgbClr val="FFFF00"/>
              </a:solidFill>
            </a:endParaRPr>
          </a:p>
          <a:p>
            <a:pPr>
              <a:defRPr/>
            </a:pPr>
            <a:endParaRPr lang="en-US" sz="2400" dirty="0">
              <a:solidFill>
                <a:srgbClr val="FFFF00"/>
              </a:solidFill>
            </a:endParaRPr>
          </a:p>
          <a:p>
            <a:pPr>
              <a:defRPr/>
            </a:pPr>
            <a:endParaRPr lang="en-US" sz="1050" dirty="0">
              <a:solidFill>
                <a:srgbClr val="FFFF00"/>
              </a:solidFill>
            </a:endParaRPr>
          </a:p>
          <a:p>
            <a:pPr marL="342900" indent="-342900">
              <a:buFont typeface="Arial" charset="0"/>
              <a:buChar char="•"/>
              <a:defRPr/>
            </a:pPr>
            <a:endParaRPr lang="en-US" sz="1200" dirty="0">
              <a:solidFill>
                <a:srgbClr val="FFFF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1A7B02-08EC-F224-1ED3-7380AC57FA46}"/>
              </a:ext>
            </a:extLst>
          </p:cNvPr>
          <p:cNvSpPr/>
          <p:nvPr/>
        </p:nvSpPr>
        <p:spPr>
          <a:xfrm>
            <a:off x="971600" y="802898"/>
            <a:ext cx="7200800" cy="569386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400" b="1" dirty="0">
                <a:solidFill>
                  <a:srgbClr val="FFFF00"/>
                </a:solidFill>
              </a:rPr>
              <a:t>HERD Editorial Team	2020-2022</a:t>
            </a:r>
            <a:endParaRPr lang="en-AU" sz="2000" dirty="0">
              <a:solidFill>
                <a:srgbClr val="FFFF00"/>
              </a:solidFill>
            </a:endParaRPr>
          </a:p>
          <a:p>
            <a:pPr>
              <a:defRPr/>
            </a:pPr>
            <a:r>
              <a:rPr lang="en-AU" sz="2000" dirty="0">
                <a:solidFill>
                  <a:srgbClr val="FFFF00"/>
                </a:solidFill>
              </a:rPr>
              <a:t>Executive</a:t>
            </a:r>
            <a:r>
              <a:rPr lang="en-US" sz="2000" dirty="0">
                <a:solidFill>
                  <a:srgbClr val="FFFF00"/>
                </a:solidFill>
              </a:rPr>
              <a:t> Editor	Wendy Green </a:t>
            </a:r>
          </a:p>
          <a:p>
            <a:pPr>
              <a:defRPr/>
            </a:pPr>
            <a:r>
              <a:rPr lang="en-US" sz="2000" dirty="0">
                <a:solidFill>
                  <a:srgbClr val="FFFF00"/>
                </a:solidFill>
              </a:rPr>
              <a:t>Co-Editors		</a:t>
            </a:r>
            <a:r>
              <a:rPr lang="en-US" sz="2000" dirty="0" err="1">
                <a:solidFill>
                  <a:srgbClr val="FFFF00"/>
                </a:solidFill>
              </a:rPr>
              <a:t>Cally</a:t>
            </a:r>
            <a:r>
              <a:rPr lang="en-US" sz="2000" dirty="0">
                <a:solidFill>
                  <a:srgbClr val="FFFF00"/>
                </a:solidFill>
              </a:rPr>
              <a:t> Guerin</a:t>
            </a:r>
            <a:r>
              <a:rPr lang="en-AU" sz="2000" dirty="0">
                <a:solidFill>
                  <a:srgbClr val="FFFF00"/>
                </a:solidFill>
              </a:rPr>
              <a:t>, </a:t>
            </a:r>
            <a:r>
              <a:rPr lang="en-AU" sz="2000" dirty="0" err="1">
                <a:solidFill>
                  <a:srgbClr val="FFFF00"/>
                </a:solidFill>
              </a:rPr>
              <a:t>Jisun</a:t>
            </a:r>
            <a:r>
              <a:rPr lang="en-AU" sz="2000" dirty="0">
                <a:solidFill>
                  <a:srgbClr val="FFFF00"/>
                </a:solidFill>
              </a:rPr>
              <a:t> Jung, Ly 				Tran, Susan Blackley</a:t>
            </a:r>
            <a:endParaRPr lang="en-US" sz="2000" dirty="0">
              <a:solidFill>
                <a:srgbClr val="FFFF00"/>
              </a:solidFill>
            </a:endParaRPr>
          </a:p>
          <a:p>
            <a:pPr>
              <a:defRPr/>
            </a:pPr>
            <a:r>
              <a:rPr lang="en-US" sz="2000" dirty="0">
                <a:solidFill>
                  <a:srgbClr val="FFFF00"/>
                </a:solidFill>
              </a:rPr>
              <a:t>Special Issues Editor	</a:t>
            </a:r>
            <a:r>
              <a:rPr lang="en-AU" sz="2000" dirty="0">
                <a:solidFill>
                  <a:srgbClr val="FFFF00"/>
                </a:solidFill>
              </a:rPr>
              <a:t>Stephen Marshall</a:t>
            </a:r>
          </a:p>
          <a:p>
            <a:pPr>
              <a:defRPr/>
            </a:pPr>
            <a:r>
              <a:rPr lang="en-AU" sz="2000" dirty="0">
                <a:solidFill>
                  <a:srgbClr val="FFFF00"/>
                </a:solidFill>
              </a:rPr>
              <a:t>Managing Editor	Emily Giles</a:t>
            </a:r>
          </a:p>
          <a:p>
            <a:pPr>
              <a:defRPr/>
            </a:pPr>
            <a:r>
              <a:rPr lang="en-AU" sz="2000" dirty="0">
                <a:solidFill>
                  <a:srgbClr val="FFFF00"/>
                </a:solidFill>
              </a:rPr>
              <a:t>Social Media Editor	Stuart Hughes</a:t>
            </a:r>
          </a:p>
          <a:p>
            <a:pPr>
              <a:defRPr/>
            </a:pPr>
            <a:endParaRPr lang="en-US" sz="4000" b="1" dirty="0">
              <a:solidFill>
                <a:srgbClr val="FFFF00"/>
              </a:solidFill>
            </a:endParaRPr>
          </a:p>
          <a:p>
            <a:pPr>
              <a:defRPr/>
            </a:pPr>
            <a:r>
              <a:rPr lang="en-US" sz="2400" b="1" dirty="0">
                <a:solidFill>
                  <a:srgbClr val="FFFF00"/>
                </a:solidFill>
              </a:rPr>
              <a:t>HERD Editorial Team	2023-2025</a:t>
            </a:r>
          </a:p>
          <a:p>
            <a:pPr>
              <a:defRPr/>
            </a:pPr>
            <a:r>
              <a:rPr lang="en-AU" sz="2000" dirty="0">
                <a:solidFill>
                  <a:srgbClr val="FFFF00"/>
                </a:solidFill>
              </a:rPr>
              <a:t>Executive</a:t>
            </a:r>
            <a:r>
              <a:rPr lang="en-US" sz="2000" dirty="0">
                <a:solidFill>
                  <a:srgbClr val="FFFF00"/>
                </a:solidFill>
              </a:rPr>
              <a:t> Co-Editors	</a:t>
            </a:r>
            <a:r>
              <a:rPr lang="en-US" sz="2000" dirty="0" err="1">
                <a:solidFill>
                  <a:srgbClr val="FFFF00"/>
                </a:solidFill>
              </a:rPr>
              <a:t>Cally</a:t>
            </a:r>
            <a:r>
              <a:rPr lang="en-US" sz="2000" dirty="0">
                <a:solidFill>
                  <a:srgbClr val="FFFF00"/>
                </a:solidFill>
              </a:rPr>
              <a:t> Guerin</a:t>
            </a:r>
            <a:r>
              <a:rPr lang="en-AU" sz="2000" dirty="0">
                <a:solidFill>
                  <a:srgbClr val="FFFF00"/>
                </a:solidFill>
              </a:rPr>
              <a:t>, Susan Blackley </a:t>
            </a:r>
          </a:p>
          <a:p>
            <a:pPr>
              <a:defRPr/>
            </a:pPr>
            <a:r>
              <a:rPr lang="en-US" sz="2000" dirty="0">
                <a:solidFill>
                  <a:srgbClr val="FFFF00"/>
                </a:solidFill>
              </a:rPr>
              <a:t>Co-Editors		Neal </a:t>
            </a:r>
            <a:r>
              <a:rPr lang="en-US" sz="2000" dirty="0" err="1">
                <a:solidFill>
                  <a:srgbClr val="FFFF00"/>
                </a:solidFill>
              </a:rPr>
              <a:t>Dreamson</a:t>
            </a:r>
            <a:r>
              <a:rPr lang="en-US" sz="2000" dirty="0">
                <a:solidFill>
                  <a:srgbClr val="FFFF00"/>
                </a:solidFill>
              </a:rPr>
              <a:t>, </a:t>
            </a:r>
            <a:r>
              <a:rPr lang="en-AU" sz="2000" dirty="0" err="1">
                <a:solidFill>
                  <a:srgbClr val="FFFF00"/>
                </a:solidFill>
              </a:rPr>
              <a:t>Jisun</a:t>
            </a:r>
            <a:r>
              <a:rPr lang="en-AU" sz="2000" dirty="0">
                <a:solidFill>
                  <a:srgbClr val="FFFF00"/>
                </a:solidFill>
              </a:rPr>
              <a:t> Jung, Ly 				Tran, Rob Wass</a:t>
            </a:r>
            <a:endParaRPr lang="en-US" sz="2000" dirty="0">
              <a:solidFill>
                <a:srgbClr val="FFFF00"/>
              </a:solidFill>
            </a:endParaRPr>
          </a:p>
          <a:p>
            <a:pPr>
              <a:defRPr/>
            </a:pPr>
            <a:r>
              <a:rPr lang="en-US" sz="2000" dirty="0">
                <a:solidFill>
                  <a:srgbClr val="FFFF00"/>
                </a:solidFill>
              </a:rPr>
              <a:t>Special Issues Editor	</a:t>
            </a:r>
            <a:r>
              <a:rPr lang="en-AU" sz="2000" dirty="0">
                <a:solidFill>
                  <a:srgbClr val="FFFF00"/>
                </a:solidFill>
              </a:rPr>
              <a:t>Stephen Marshall</a:t>
            </a:r>
          </a:p>
          <a:p>
            <a:pPr>
              <a:defRPr/>
            </a:pPr>
            <a:r>
              <a:rPr lang="en-AU" sz="2000" dirty="0">
                <a:solidFill>
                  <a:srgbClr val="FFFF00"/>
                </a:solidFill>
              </a:rPr>
              <a:t>Managing Editor	Emily Giles</a:t>
            </a:r>
          </a:p>
          <a:p>
            <a:pPr>
              <a:defRPr/>
            </a:pPr>
            <a:r>
              <a:rPr lang="en-AU" sz="2000" dirty="0">
                <a:solidFill>
                  <a:srgbClr val="FFFF00"/>
                </a:solidFill>
              </a:rPr>
              <a:t>Social Media Editor	Stuart Hughes</a:t>
            </a:r>
          </a:p>
          <a:p>
            <a:pPr>
              <a:defRPr/>
            </a:pPr>
            <a:endParaRPr lang="en-US" b="1" dirty="0">
              <a:solidFill>
                <a:srgbClr val="FFFF00"/>
              </a:solidFill>
            </a:endParaRPr>
          </a:p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F1105A4-24AC-D76F-B578-24E4F93592A2}"/>
              </a:ext>
            </a:extLst>
          </p:cNvPr>
          <p:cNvSpPr/>
          <p:nvPr/>
        </p:nvSpPr>
        <p:spPr>
          <a:xfrm>
            <a:off x="971550" y="280968"/>
            <a:ext cx="8388350" cy="954107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FF00"/>
                </a:solidFill>
              </a:rPr>
              <a:t>Advancing Scholarship &amp; Research in Higher Education (ASRHE) Journal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E61BB6E-6183-2F7F-27AD-6F4804C34ED4}"/>
              </a:ext>
            </a:extLst>
          </p:cNvPr>
          <p:cNvSpPr/>
          <p:nvPr/>
        </p:nvSpPr>
        <p:spPr>
          <a:xfrm>
            <a:off x="971550" y="1235075"/>
            <a:ext cx="7704138" cy="113877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br>
              <a:rPr lang="en-AU" sz="2400" dirty="0">
                <a:solidFill>
                  <a:srgbClr val="FFFF00"/>
                </a:solidFill>
                <a:cs typeface="Arial" panose="020B0604020202020204" pitchFamily="34" charset="0"/>
              </a:rPr>
            </a:br>
            <a:endParaRPr lang="en-AU" sz="2400" dirty="0">
              <a:solidFill>
                <a:srgbClr val="FFFF00"/>
              </a:solidFill>
              <a:cs typeface="Arial" panose="020B0604020202020204" pitchFamily="34" charset="0"/>
            </a:endParaRPr>
          </a:p>
          <a:p>
            <a:pPr>
              <a:defRPr/>
            </a:pPr>
            <a:endParaRPr lang="en-AU" sz="2000" dirty="0">
              <a:solidFill>
                <a:srgbClr val="FFFF00"/>
              </a:solidFill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E5A562-8EB9-BA40-27C1-D68847248878}"/>
              </a:ext>
            </a:extLst>
          </p:cNvPr>
          <p:cNvSpPr txBox="1"/>
          <p:nvPr/>
        </p:nvSpPr>
        <p:spPr>
          <a:xfrm>
            <a:off x="1165478" y="1340768"/>
            <a:ext cx="7510209" cy="47166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/>
            </a:pPr>
            <a:r>
              <a:rPr lang="en-AU" sz="2000" b="1" dirty="0">
                <a:solidFill>
                  <a:srgbClr val="FFFF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Editorial team</a:t>
            </a:r>
          </a:p>
          <a:p>
            <a:pPr>
              <a:lnSpc>
                <a:spcPct val="115000"/>
              </a:lnSpc>
              <a:spcAft>
                <a:spcPts val="0"/>
              </a:spcAft>
              <a:defRPr/>
            </a:pPr>
            <a:r>
              <a:rPr lang="en-AU" sz="2000" dirty="0">
                <a:solidFill>
                  <a:srgbClr val="FFFF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Executive Editor</a:t>
            </a:r>
            <a:r>
              <a:rPr lang="en-AU" sz="2000" b="1" dirty="0">
                <a:solidFill>
                  <a:srgbClr val="FFFF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AU" sz="2000" dirty="0">
                <a:solidFill>
                  <a:srgbClr val="FFFF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Eva Heinrich</a:t>
            </a:r>
          </a:p>
          <a:p>
            <a:pPr>
              <a:lnSpc>
                <a:spcPct val="115000"/>
              </a:lnSpc>
              <a:spcAft>
                <a:spcPts val="0"/>
              </a:spcAft>
              <a:defRPr/>
            </a:pPr>
            <a:r>
              <a:rPr lang="en-AU" sz="2000" dirty="0">
                <a:solidFill>
                  <a:srgbClr val="FFFF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Co-editors		Geoff Hill, Jo-Anne </a:t>
            </a:r>
            <a:r>
              <a:rPr lang="en-AU" sz="2000" dirty="0" err="1">
                <a:solidFill>
                  <a:srgbClr val="FFFF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Kelder</a:t>
            </a:r>
            <a:r>
              <a:rPr lang="en-AU" sz="2000" dirty="0">
                <a:solidFill>
                  <a:srgbClr val="FFFF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, Michelle 				Picard</a:t>
            </a:r>
          </a:p>
          <a:p>
            <a:pPr>
              <a:lnSpc>
                <a:spcPct val="115000"/>
              </a:lnSpc>
              <a:spcAft>
                <a:spcPts val="0"/>
              </a:spcAft>
              <a:defRPr/>
            </a:pPr>
            <a:r>
              <a:rPr lang="en-AU" sz="2000" dirty="0">
                <a:solidFill>
                  <a:srgbClr val="FFFF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Managing Editor	Jenny McDonald</a:t>
            </a:r>
          </a:p>
          <a:p>
            <a:pPr>
              <a:lnSpc>
                <a:spcPct val="115000"/>
              </a:lnSpc>
              <a:spcAft>
                <a:spcPts val="0"/>
              </a:spcAft>
              <a:defRPr/>
            </a:pPr>
            <a:endParaRPr lang="en-AU" sz="2000" dirty="0">
              <a:solidFill>
                <a:srgbClr val="FFFF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AU" sz="2000" dirty="0">
                <a:solidFill>
                  <a:srgbClr val="FFFF00"/>
                </a:solidFill>
                <a:cs typeface="Arial" panose="020B0604020202020204" pitchFamily="34" charset="0"/>
              </a:rPr>
              <a:t>ASRHE is open source, published under Creative Commons licence</a:t>
            </a:r>
          </a:p>
          <a:p>
            <a:endParaRPr lang="en-AU" sz="2000" b="1" dirty="0">
              <a:solidFill>
                <a:srgbClr val="FFFF00"/>
              </a:solidFill>
              <a:cs typeface="Arial" panose="020B0604020202020204" pitchFamily="34" charset="0"/>
            </a:endParaRPr>
          </a:p>
          <a:p>
            <a:r>
              <a:rPr lang="en-AU" sz="2000" b="1" dirty="0">
                <a:solidFill>
                  <a:srgbClr val="FFFF00"/>
                </a:solidFill>
                <a:cs typeface="Arial" panose="020B0604020202020204" pitchFamily="34" charset="0"/>
              </a:rPr>
              <a:t>Key aspects – </a:t>
            </a:r>
            <a:r>
              <a:rPr lang="en-AU" sz="2000" dirty="0">
                <a:solidFill>
                  <a:srgbClr val="FFFF00"/>
                </a:solidFill>
                <a:cs typeface="Arial" panose="020B0604020202020204" pitchFamily="34" charset="0"/>
              </a:rPr>
              <a:t>Focus of ASHRE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>
                <a:solidFill>
                  <a:srgbClr val="FFFF00"/>
                </a:solidFill>
                <a:cs typeface="Arial" panose="020B0604020202020204" pitchFamily="34" charset="0"/>
              </a:rPr>
              <a:t>‘Research in Progress’ &amp; 'Research Complete' categories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>
                <a:solidFill>
                  <a:srgbClr val="FFFF00"/>
                </a:solidFill>
                <a:cs typeface="Arial" panose="020B0604020202020204" pitchFamily="34" charset="0"/>
              </a:rPr>
              <a:t>Open group-based review process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>
                <a:solidFill>
                  <a:srgbClr val="FFFF00"/>
                </a:solidFill>
                <a:cs typeface="Arial" panose="020B0604020202020204" pitchFamily="34" charset="0"/>
              </a:rPr>
              <a:t>Non-traditional (e.g., audio, video) submissions are welcome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NZ" sz="2200" b="1" dirty="0">
              <a:solidFill>
                <a:srgbClr val="FFFF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F1105A4-24AC-D76F-B578-24E4F93592A2}"/>
              </a:ext>
            </a:extLst>
          </p:cNvPr>
          <p:cNvSpPr/>
          <p:nvPr/>
        </p:nvSpPr>
        <p:spPr>
          <a:xfrm>
            <a:off x="1156291" y="332656"/>
            <a:ext cx="8388350" cy="523220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AU" altLang="en-US" sz="2800" b="1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HERDSA Guides</a:t>
            </a:r>
            <a:endParaRPr lang="en-AU" altLang="en-US" sz="2400" dirty="0">
              <a:solidFill>
                <a:srgbClr val="FFFF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E61BB6E-6183-2F7F-27AD-6F4804C34ED4}"/>
              </a:ext>
            </a:extLst>
          </p:cNvPr>
          <p:cNvSpPr/>
          <p:nvPr/>
        </p:nvSpPr>
        <p:spPr>
          <a:xfrm>
            <a:off x="971550" y="1235075"/>
            <a:ext cx="7704138" cy="113877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br>
              <a:rPr lang="en-AU" sz="2400" dirty="0">
                <a:solidFill>
                  <a:srgbClr val="FFFF00"/>
                </a:solidFill>
                <a:cs typeface="Arial" panose="020B0604020202020204" pitchFamily="34" charset="0"/>
              </a:rPr>
            </a:br>
            <a:endParaRPr lang="en-AU" sz="2400" dirty="0">
              <a:solidFill>
                <a:srgbClr val="FFFF00"/>
              </a:solidFill>
              <a:cs typeface="Arial" panose="020B0604020202020204" pitchFamily="34" charset="0"/>
            </a:endParaRPr>
          </a:p>
          <a:p>
            <a:pPr>
              <a:defRPr/>
            </a:pPr>
            <a:endParaRPr lang="en-AU" sz="2000" dirty="0">
              <a:solidFill>
                <a:srgbClr val="FFFF00"/>
              </a:solidFill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E5A562-8EB9-BA40-27C1-D68847248878}"/>
              </a:ext>
            </a:extLst>
          </p:cNvPr>
          <p:cNvSpPr txBox="1"/>
          <p:nvPr/>
        </p:nvSpPr>
        <p:spPr>
          <a:xfrm>
            <a:off x="1138156" y="1412776"/>
            <a:ext cx="7304141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altLang="en-US" sz="2200" b="1" dirty="0">
                <a:solidFill>
                  <a:srgbClr val="FFFF00"/>
                </a:solidFill>
              </a:rPr>
              <a:t>New HERDSA Guide (2022)</a:t>
            </a:r>
          </a:p>
          <a:p>
            <a:r>
              <a:rPr lang="en-AU" altLang="en-US" sz="2200" i="1" dirty="0">
                <a:solidFill>
                  <a:srgbClr val="FFFF00"/>
                </a:solidFill>
              </a:rPr>
              <a:t>	Designing Learning in Intensive Modes of Study </a:t>
            </a:r>
            <a:r>
              <a:rPr lang="en-AU" altLang="en-US" sz="2200" dirty="0">
                <a:solidFill>
                  <a:srgbClr val="FFFF00"/>
                </a:solidFill>
              </a:rPr>
              <a:t>- 	</a:t>
            </a:r>
            <a:r>
              <a:rPr lang="en-AU" altLang="en-US" sz="2200" dirty="0" err="1">
                <a:solidFill>
                  <a:srgbClr val="FFFF00"/>
                </a:solidFill>
              </a:rPr>
              <a:t>Gayani</a:t>
            </a:r>
            <a:r>
              <a:rPr lang="en-AU" altLang="en-US" sz="2200" dirty="0">
                <a:solidFill>
                  <a:srgbClr val="FFFF00"/>
                </a:solidFill>
              </a:rPr>
              <a:t> </a:t>
            </a:r>
            <a:r>
              <a:rPr lang="en-AU" altLang="en-US" sz="2200" dirty="0" err="1">
                <a:solidFill>
                  <a:srgbClr val="FFFF00"/>
                </a:solidFill>
              </a:rPr>
              <a:t>Samarawickrema</a:t>
            </a:r>
            <a:r>
              <a:rPr lang="en-AU" altLang="en-US" sz="2200" dirty="0">
                <a:solidFill>
                  <a:srgbClr val="FFFF00"/>
                </a:solidFill>
              </a:rPr>
              <a:t> et al. Editor Gail Wilson </a:t>
            </a:r>
          </a:p>
          <a:p>
            <a:endParaRPr lang="en-AU" altLang="en-US" sz="2200" dirty="0">
              <a:solidFill>
                <a:srgbClr val="FFFF00"/>
              </a:solidFill>
            </a:endParaRPr>
          </a:p>
          <a:p>
            <a:endParaRPr lang="en-AU" altLang="en-US" sz="2200" dirty="0">
              <a:solidFill>
                <a:srgbClr val="FFFF00"/>
              </a:solidFill>
            </a:endParaRPr>
          </a:p>
          <a:p>
            <a:r>
              <a:rPr lang="en-AU" altLang="en-US" sz="2200" b="1" dirty="0">
                <a:solidFill>
                  <a:srgbClr val="FFFF00"/>
                </a:solidFill>
              </a:rPr>
              <a:t>22 Guides</a:t>
            </a:r>
            <a:r>
              <a:rPr lang="en-AU" altLang="en-US" sz="2200" dirty="0">
                <a:solidFill>
                  <a:srgbClr val="FFFF00"/>
                </a:solidFill>
              </a:rPr>
              <a:t>	Available in print and </a:t>
            </a:r>
            <a:r>
              <a:rPr lang="en-AU" altLang="en-US" sz="2200" dirty="0" err="1">
                <a:solidFill>
                  <a:srgbClr val="FFFF00"/>
                </a:solidFill>
              </a:rPr>
              <a:t>ePublications</a:t>
            </a:r>
            <a:endParaRPr lang="en-AU" altLang="en-US" sz="2200" dirty="0">
              <a:solidFill>
                <a:srgbClr val="FFFF00"/>
              </a:solidFill>
            </a:endParaRPr>
          </a:p>
          <a:p>
            <a:r>
              <a:rPr lang="en-AU" altLang="en-US" sz="2200" b="1" dirty="0">
                <a:solidFill>
                  <a:srgbClr val="FFFF00"/>
                </a:solidFill>
              </a:rPr>
              <a:t>		</a:t>
            </a:r>
            <a:r>
              <a:rPr lang="en-AU" altLang="en-US" sz="2200" dirty="0" err="1">
                <a:solidFill>
                  <a:srgbClr val="FFFF00"/>
                </a:solidFill>
              </a:rPr>
              <a:t>ePublications</a:t>
            </a:r>
            <a:r>
              <a:rPr lang="en-AU" altLang="en-US" sz="2200" dirty="0">
                <a:solidFill>
                  <a:srgbClr val="FFFF00"/>
                </a:solidFill>
              </a:rPr>
              <a:t> (</a:t>
            </a:r>
            <a:r>
              <a:rPr lang="en-AU" altLang="en-US" sz="2200" dirty="0" err="1">
                <a:solidFill>
                  <a:srgbClr val="FFFF00"/>
                </a:solidFill>
              </a:rPr>
              <a:t>Kortext</a:t>
            </a:r>
            <a:r>
              <a:rPr lang="en-AU" altLang="en-US" sz="2200" dirty="0">
                <a:solidFill>
                  <a:srgbClr val="FFFF00"/>
                </a:solidFill>
              </a:rPr>
              <a:t>)</a:t>
            </a:r>
          </a:p>
          <a:p>
            <a:endParaRPr lang="en-AU" altLang="en-US" sz="2200" dirty="0">
              <a:solidFill>
                <a:srgbClr val="FFFF00"/>
              </a:solidFill>
            </a:endParaRPr>
          </a:p>
          <a:p>
            <a:r>
              <a:rPr lang="en-AU" altLang="en-US" sz="2200" b="1" dirty="0">
                <a:solidFill>
                  <a:srgbClr val="FFFF00"/>
                </a:solidFill>
              </a:rPr>
              <a:t>Purchase</a:t>
            </a:r>
            <a:r>
              <a:rPr lang="en-AU" altLang="en-US" sz="2200" dirty="0">
                <a:solidFill>
                  <a:srgbClr val="FFFF00"/>
                </a:solidFill>
              </a:rPr>
              <a:t> 	Printed or </a:t>
            </a:r>
            <a:r>
              <a:rPr lang="en-AU" altLang="en-US" sz="2200" dirty="0" err="1">
                <a:solidFill>
                  <a:srgbClr val="FFFF00"/>
                </a:solidFill>
              </a:rPr>
              <a:t>ebooks</a:t>
            </a:r>
            <a:r>
              <a:rPr lang="en-AU" altLang="en-US" sz="2200" dirty="0">
                <a:solidFill>
                  <a:srgbClr val="FFFF00"/>
                </a:solidFill>
              </a:rPr>
              <a:t> through the HERDSA 		website</a:t>
            </a:r>
          </a:p>
        </p:txBody>
      </p:sp>
    </p:spTree>
    <p:extLst>
      <p:ext uri="{BB962C8B-B14F-4D97-AF65-F5344CB8AC3E}">
        <p14:creationId xmlns:p14="http://schemas.microsoft.com/office/powerpoint/2010/main" val="3749541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CA460A7-7C11-0D0A-34DA-9CDF7AD1BCC5}"/>
              </a:ext>
            </a:extLst>
          </p:cNvPr>
          <p:cNvSpPr txBox="1">
            <a:spLocks/>
          </p:cNvSpPr>
          <p:nvPr/>
        </p:nvSpPr>
        <p:spPr>
          <a:xfrm>
            <a:off x="1042988" y="1772816"/>
            <a:ext cx="7772400" cy="38163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endParaRPr lang="en-US" sz="3600" kern="0" dirty="0">
              <a:ea typeface="ＭＳ Ｐゴシック"/>
            </a:endParaRPr>
          </a:p>
        </p:txBody>
      </p:sp>
      <p:sp>
        <p:nvSpPr>
          <p:cNvPr id="23555" name="TextBox 5">
            <a:extLst>
              <a:ext uri="{FF2B5EF4-FFF2-40B4-BE49-F238E27FC236}">
                <a16:creationId xmlns:a16="http://schemas.microsoft.com/office/drawing/2014/main" id="{814EBB02-DF08-DD60-ECCC-9294D32CA6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9632" y="430649"/>
            <a:ext cx="6265862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000"/>
              </a:spcBef>
            </a:pPr>
            <a:r>
              <a:rPr lang="en-AU" altLang="en-US" sz="2800" b="1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HERDSA Connect</a:t>
            </a:r>
          </a:p>
          <a:p>
            <a:pPr algn="ctr" eaLnBrk="1" hangingPunct="1">
              <a:spcBef>
                <a:spcPts val="600"/>
              </a:spcBef>
            </a:pPr>
            <a:endParaRPr lang="en-AU" altLang="en-US" sz="2400" dirty="0">
              <a:solidFill>
                <a:srgbClr val="FFFF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23556" name="Rectangle 1">
            <a:extLst>
              <a:ext uri="{FF2B5EF4-FFF2-40B4-BE49-F238E27FC236}">
                <a16:creationId xmlns:a16="http://schemas.microsoft.com/office/drawing/2014/main" id="{79DE963C-9EC2-C966-4FA4-EEC2BC5C88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1417746"/>
            <a:ext cx="8208962" cy="323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sz="2000" b="1" dirty="0">
                <a:solidFill>
                  <a:srgbClr val="FFFF00"/>
                </a:solidFill>
              </a:rPr>
              <a:t>Update:</a:t>
            </a:r>
          </a:p>
          <a:p>
            <a:r>
              <a:rPr lang="en-AU" sz="2000" dirty="0">
                <a:solidFill>
                  <a:srgbClr val="FFFF00"/>
                </a:solidFill>
              </a:rPr>
              <a:t>	2 issues per year (hard copy &amp; available in pdf on website)</a:t>
            </a:r>
          </a:p>
          <a:p>
            <a:endParaRPr lang="en-AU" sz="2000" b="1" dirty="0">
              <a:solidFill>
                <a:srgbClr val="FFFF00"/>
              </a:solidFill>
            </a:endParaRPr>
          </a:p>
          <a:p>
            <a:r>
              <a:rPr lang="en-AU" sz="2000" b="1" dirty="0">
                <a:solidFill>
                  <a:srgbClr val="FFFF00"/>
                </a:solidFill>
              </a:rPr>
              <a:t>Co-editor</a:t>
            </a:r>
            <a:r>
              <a:rPr lang="en-AU" sz="2000" dirty="0">
                <a:solidFill>
                  <a:srgbClr val="FFFF00"/>
                </a:solidFill>
              </a:rPr>
              <a:t> – New role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>
                <a:solidFill>
                  <a:srgbClr val="FFFF00"/>
                </a:solidFill>
              </a:rPr>
              <a:t>  Lukasz </a:t>
            </a:r>
            <a:r>
              <a:rPr lang="en-AU" sz="2000" dirty="0" err="1">
                <a:solidFill>
                  <a:srgbClr val="FFFF00"/>
                </a:solidFill>
              </a:rPr>
              <a:t>Swiatek</a:t>
            </a:r>
            <a:r>
              <a:rPr lang="en-AU" sz="2000" dirty="0">
                <a:solidFill>
                  <a:srgbClr val="FFFF00"/>
                </a:solidFill>
              </a:rPr>
              <a:t> </a:t>
            </a:r>
          </a:p>
          <a:p>
            <a:endParaRPr lang="en-AU" sz="2000" dirty="0">
              <a:solidFill>
                <a:srgbClr val="FFFF00"/>
              </a:solidFill>
            </a:endParaRPr>
          </a:p>
          <a:p>
            <a:r>
              <a:rPr lang="en-AU" sz="2000" b="1" dirty="0">
                <a:solidFill>
                  <a:srgbClr val="FFFF00"/>
                </a:solidFill>
              </a:rPr>
              <a:t>Thanks to:</a:t>
            </a:r>
            <a:endParaRPr lang="en-AU" sz="2000" dirty="0">
              <a:solidFill>
                <a:srgbClr val="FFFF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000" dirty="0">
                <a:solidFill>
                  <a:srgbClr val="FFFF00"/>
                </a:solidFill>
              </a:rPr>
              <a:t>Peter Kandlbinder stepped down after 8 years in editorial support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000" dirty="0">
                <a:solidFill>
                  <a:srgbClr val="FFFF00"/>
                </a:solidFill>
              </a:rPr>
              <a:t>Sally Ashton-Hay stepped down after 7 years as Sub-editor</a:t>
            </a:r>
          </a:p>
          <a:p>
            <a:endParaRPr lang="en-AU" altLang="en-US" sz="2400" dirty="0">
              <a:solidFill>
                <a:srgbClr val="FFFF00"/>
              </a:solidFill>
              <a:highlight>
                <a:srgbClr val="FF0000"/>
              </a:highlight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CA460A7-7C11-0D0A-34DA-9CDF7AD1BCC5}"/>
              </a:ext>
            </a:extLst>
          </p:cNvPr>
          <p:cNvSpPr txBox="1">
            <a:spLocks/>
          </p:cNvSpPr>
          <p:nvPr/>
        </p:nvSpPr>
        <p:spPr>
          <a:xfrm>
            <a:off x="1042988" y="1700213"/>
            <a:ext cx="7772400" cy="38163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ＭＳ Ｐゴシック"/>
              <a:cs typeface="+mj-cs"/>
            </a:endParaRPr>
          </a:p>
        </p:txBody>
      </p:sp>
      <p:sp>
        <p:nvSpPr>
          <p:cNvPr id="23555" name="TextBox 5">
            <a:extLst>
              <a:ext uri="{FF2B5EF4-FFF2-40B4-BE49-F238E27FC236}">
                <a16:creationId xmlns:a16="http://schemas.microsoft.com/office/drawing/2014/main" id="{814EBB02-DF08-DD60-ECCC-9294D32CA6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640" y="714500"/>
            <a:ext cx="6265862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HERDSA Upcoming Conferences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alt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(for noting)</a:t>
            </a:r>
          </a:p>
        </p:txBody>
      </p:sp>
      <p:sp>
        <p:nvSpPr>
          <p:cNvPr id="23556" name="Rectangle 1">
            <a:extLst>
              <a:ext uri="{FF2B5EF4-FFF2-40B4-BE49-F238E27FC236}">
                <a16:creationId xmlns:a16="http://schemas.microsoft.com/office/drawing/2014/main" id="{79DE963C-9EC2-C966-4FA4-EEC2BC5C88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2060848"/>
            <a:ext cx="8208962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2023		Brisbane</a:t>
            </a: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QLD</a:t>
            </a: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		4-7 July 2023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AU" sz="2000" b="1" dirty="0">
              <a:solidFill>
                <a:srgbClr val="FFFF00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2024		Adelaide, SA		9-11 July 2024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AU" sz="2000" b="1" dirty="0">
              <a:solidFill>
                <a:srgbClr val="FFFF00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2025		Perth, WA		2025 (date &amp; venue TBC)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AU" sz="2000" b="1" dirty="0">
              <a:solidFill>
                <a:srgbClr val="FFFF00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highlight>
                <a:srgbClr val="FF0000"/>
              </a:highligh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94999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CA460A7-7C11-0D0A-34DA-9CDF7AD1BCC5}"/>
              </a:ext>
            </a:extLst>
          </p:cNvPr>
          <p:cNvSpPr txBox="1">
            <a:spLocks/>
          </p:cNvSpPr>
          <p:nvPr/>
        </p:nvSpPr>
        <p:spPr>
          <a:xfrm>
            <a:off x="1042988" y="1700213"/>
            <a:ext cx="7772400" cy="38163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ＭＳ Ｐゴシック"/>
              <a:cs typeface="+mj-cs"/>
            </a:endParaRPr>
          </a:p>
        </p:txBody>
      </p:sp>
      <p:sp>
        <p:nvSpPr>
          <p:cNvPr id="23555" name="TextBox 5">
            <a:extLst>
              <a:ext uri="{FF2B5EF4-FFF2-40B4-BE49-F238E27FC236}">
                <a16:creationId xmlns:a16="http://schemas.microsoft.com/office/drawing/2014/main" id="{814EBB02-DF08-DD60-ECCC-9294D32CA6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9632" y="430649"/>
            <a:ext cx="6265862" cy="1528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HERDSA Executive Meeting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25-26 June</a:t>
            </a:r>
            <a:r>
              <a:rPr lang="en-AU" altLang="en-US" sz="2800" b="1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 2022</a:t>
            </a:r>
            <a:endParaRPr kumimoji="0" lang="en-AU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3556" name="Rectangle 1">
            <a:extLst>
              <a:ext uri="{FF2B5EF4-FFF2-40B4-BE49-F238E27FC236}">
                <a16:creationId xmlns:a16="http://schemas.microsoft.com/office/drawing/2014/main" id="{79DE963C-9EC2-C966-4FA4-EEC2BC5C88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4707" y="1959273"/>
            <a:ext cx="8208962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/>
            <a:r>
              <a:rPr lang="en-AU" sz="2000" dirty="0">
                <a:solidFill>
                  <a:srgbClr val="FFFF00"/>
                </a:solidFill>
              </a:rPr>
              <a:t>Executive recommend the following 3 proposals: For ratification</a:t>
            </a:r>
          </a:p>
          <a:p>
            <a:pPr lvl="0"/>
            <a:endParaRPr kumimoji="0" lang="en-AU" sz="2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New SIG: Health Sciences – </a:t>
            </a:r>
            <a:r>
              <a:rPr lang="en-AU" sz="2000" dirty="0">
                <a:solidFill>
                  <a:srgbClr val="FFFF00"/>
                </a:solidFill>
              </a:rPr>
              <a:t>From </a:t>
            </a:r>
            <a:r>
              <a:rPr lang="en-AU" sz="2000" dirty="0" err="1">
                <a:solidFill>
                  <a:srgbClr val="FFFF00"/>
                </a:solidFill>
              </a:rPr>
              <a:t>Snezana</a:t>
            </a:r>
            <a:r>
              <a:rPr lang="en-AU" sz="2000" dirty="0">
                <a:solidFill>
                  <a:srgbClr val="FFFF00"/>
                </a:solidFill>
              </a:rPr>
              <a:t> </a:t>
            </a:r>
            <a:r>
              <a:rPr lang="en-AU" sz="2000" dirty="0" err="1">
                <a:solidFill>
                  <a:srgbClr val="FFFF00"/>
                </a:solidFill>
              </a:rPr>
              <a:t>Kusljic</a:t>
            </a:r>
            <a:r>
              <a:rPr lang="en-AU" sz="2000" dirty="0">
                <a:solidFill>
                  <a:srgbClr val="FFFF00"/>
                </a:solidFill>
              </a:rPr>
              <a:t> 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AU" sz="2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HERDSA Guides: </a:t>
            </a:r>
            <a:r>
              <a:rPr lang="en-AU" sz="2000" dirty="0">
                <a:solidFill>
                  <a:srgbClr val="FFFF00"/>
                </a:solidFill>
              </a:rPr>
              <a:t>F</a:t>
            </a:r>
            <a:r>
              <a:rPr kumimoji="0" lang="en-AU" sz="20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rom Guides Officer, Denise Chalmers</a:t>
            </a:r>
            <a:r>
              <a:rPr lang="en-AU" sz="2000" dirty="0">
                <a:solidFill>
                  <a:srgbClr val="FFFF00"/>
                </a:solidFill>
              </a:rPr>
              <a:t> </a:t>
            </a:r>
            <a:r>
              <a:rPr lang="en-AU" sz="2000" i="1" dirty="0">
                <a:solidFill>
                  <a:srgbClr val="FFFF00"/>
                </a:solidFill>
              </a:rPr>
              <a:t>that Guides not be considered for active development in future future, other than where a proposal identifies an area that is addressing a future issue and/or an area that is underdeveloped in the current literature and not widely available in another resource format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AU" sz="2000" b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0" lang="en-AU" sz="2000" b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Group membership:</a:t>
            </a:r>
            <a:r>
              <a:rPr lang="en-AU" sz="2000" b="1" dirty="0">
                <a:solidFill>
                  <a:srgbClr val="FFFF00"/>
                </a:solidFill>
              </a:rPr>
              <a:t> </a:t>
            </a:r>
            <a:r>
              <a:rPr lang="en-AU" sz="2000" i="1" dirty="0">
                <a:solidFill>
                  <a:srgbClr val="FFFF00"/>
                </a:solidFill>
              </a:rPr>
              <a:t>be implemented from September 2022 for a 2 year trial period after which a review would take place.</a:t>
            </a:r>
            <a:endParaRPr kumimoji="0" lang="en-AU" sz="2000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highlight>
                <a:srgbClr val="FF0000"/>
              </a:highligh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81932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D5799-8241-CB4D-DE35-55DA8C2CB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tabLst/>
              <a:defRPr/>
            </a:pPr>
            <a:r>
              <a:rPr kumimoji="0" lang="en-AU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HERDSA Executive Meeting</a:t>
            </a:r>
            <a:br>
              <a:rPr kumimoji="0" lang="en-AU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</a:br>
            <a:r>
              <a:rPr kumimoji="0" lang="en-AU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25-26 June</a:t>
            </a:r>
            <a:r>
              <a:rPr lang="en-AU" altLang="en-US" sz="4400" b="1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 2022</a:t>
            </a:r>
            <a:br>
              <a:rPr kumimoji="0" lang="en-AU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</a:br>
            <a:endParaRPr lang="en-AU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AD427D57-8E98-EF5D-A3C3-833BC40B8B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graphicFrame>
        <p:nvGraphicFramePr>
          <p:cNvPr id="12" name="Table 12">
            <a:extLst>
              <a:ext uri="{FF2B5EF4-FFF2-40B4-BE49-F238E27FC236}">
                <a16:creationId xmlns:a16="http://schemas.microsoft.com/office/drawing/2014/main" id="{7C9719EB-B4C1-C6E6-52BD-BFE9CC81FB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5557567"/>
              </p:ext>
            </p:extLst>
          </p:nvPr>
        </p:nvGraphicFramePr>
        <p:xfrm>
          <a:off x="179511" y="2348880"/>
          <a:ext cx="8784977" cy="32278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8325">
                  <a:extLst>
                    <a:ext uri="{9D8B030D-6E8A-4147-A177-3AD203B41FA5}">
                      <a16:colId xmlns:a16="http://schemas.microsoft.com/office/drawing/2014/main" val="964746648"/>
                    </a:ext>
                  </a:extLst>
                </a:gridCol>
                <a:gridCol w="1934786">
                  <a:extLst>
                    <a:ext uri="{9D8B030D-6E8A-4147-A177-3AD203B41FA5}">
                      <a16:colId xmlns:a16="http://schemas.microsoft.com/office/drawing/2014/main" val="174855804"/>
                    </a:ext>
                  </a:extLst>
                </a:gridCol>
                <a:gridCol w="1960933">
                  <a:extLst>
                    <a:ext uri="{9D8B030D-6E8A-4147-A177-3AD203B41FA5}">
                      <a16:colId xmlns:a16="http://schemas.microsoft.com/office/drawing/2014/main" val="4205143252"/>
                    </a:ext>
                  </a:extLst>
                </a:gridCol>
                <a:gridCol w="1960933">
                  <a:extLst>
                    <a:ext uri="{9D8B030D-6E8A-4147-A177-3AD203B41FA5}">
                      <a16:colId xmlns:a16="http://schemas.microsoft.com/office/drawing/2014/main" val="1428225984"/>
                    </a:ext>
                  </a:extLst>
                </a:gridCol>
              </a:tblGrid>
              <a:tr h="576064">
                <a:tc gridSpan="4">
                  <a:txBody>
                    <a:bodyPr/>
                    <a:lstStyle/>
                    <a:p>
                      <a:pPr algn="ctr"/>
                      <a:r>
                        <a:rPr lang="en-AU" sz="2400" dirty="0">
                          <a:solidFill>
                            <a:schemeClr val="tx1"/>
                          </a:solidFill>
                        </a:rPr>
                        <a:t>HERDSA Group Membership</a:t>
                      </a:r>
                    </a:p>
                  </a:txBody>
                  <a:tcPr>
                    <a:solidFill>
                      <a:srgbClr val="F5F3A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9246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Group Membership 1 year</a:t>
                      </a:r>
                    </a:p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b="1" dirty="0"/>
                        <a:t>10</a:t>
                      </a:r>
                      <a:r>
                        <a:rPr lang="en-AU" dirty="0"/>
                        <a:t> members</a:t>
                      </a:r>
                    </a:p>
                    <a:p>
                      <a:r>
                        <a:rPr lang="en-AU" dirty="0"/>
                        <a:t>$</a:t>
                      </a:r>
                      <a:r>
                        <a:rPr lang="en-AU" b="1" dirty="0"/>
                        <a:t>1435</a:t>
                      </a:r>
                      <a:r>
                        <a:rPr lang="en-AU" dirty="0"/>
                        <a:t> ($1650)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AU" b="1" dirty="0"/>
                        <a:t>20</a:t>
                      </a:r>
                      <a:r>
                        <a:rPr lang="en-AU" dirty="0"/>
                        <a:t> Members</a:t>
                      </a:r>
                    </a:p>
                    <a:p>
                      <a:pPr marL="0" indent="0">
                        <a:buNone/>
                      </a:pPr>
                      <a:r>
                        <a:rPr lang="en-AU" dirty="0"/>
                        <a:t>$</a:t>
                      </a:r>
                      <a:r>
                        <a:rPr lang="en-AU" b="1" dirty="0"/>
                        <a:t>2870</a:t>
                      </a:r>
                      <a:r>
                        <a:rPr lang="en-AU" dirty="0"/>
                        <a:t> ($3300)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AU" b="1" dirty="0"/>
                        <a:t>30</a:t>
                      </a:r>
                      <a:r>
                        <a:rPr lang="en-AU" dirty="0"/>
                        <a:t> Members</a:t>
                      </a:r>
                    </a:p>
                    <a:p>
                      <a:pPr marL="0" indent="0">
                        <a:buNone/>
                      </a:pPr>
                      <a:r>
                        <a:rPr lang="en-AU" dirty="0"/>
                        <a:t>$</a:t>
                      </a:r>
                      <a:r>
                        <a:rPr lang="en-AU" b="1" dirty="0"/>
                        <a:t>4260</a:t>
                      </a:r>
                      <a:r>
                        <a:rPr lang="en-AU" dirty="0"/>
                        <a:t> ($4950)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8502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Other Benefits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free pre-conference workshop </a:t>
                      </a:r>
                    </a:p>
                    <a:p>
                      <a:r>
                        <a:rPr lang="en-A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free Associate Fellowship application ($110)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free pre-conference workshops </a:t>
                      </a:r>
                    </a:p>
                    <a:p>
                      <a:r>
                        <a:rPr lang="en-A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free Associate Fellowship applications ($220) 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free pre-conference workshops </a:t>
                      </a:r>
                    </a:p>
                    <a:p>
                      <a:r>
                        <a:rPr lang="en-A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free Associate Fellowship applications ($330) 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51670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04391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CA460A7-7C11-0D0A-34DA-9CDF7AD1BCC5}"/>
              </a:ext>
            </a:extLst>
          </p:cNvPr>
          <p:cNvSpPr txBox="1">
            <a:spLocks/>
          </p:cNvSpPr>
          <p:nvPr/>
        </p:nvSpPr>
        <p:spPr>
          <a:xfrm>
            <a:off x="1042988" y="1700213"/>
            <a:ext cx="7772400" cy="38163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ＭＳ Ｐゴシック"/>
              <a:cs typeface="+mj-cs"/>
            </a:endParaRPr>
          </a:p>
        </p:txBody>
      </p:sp>
      <p:sp>
        <p:nvSpPr>
          <p:cNvPr id="23555" name="TextBox 5">
            <a:extLst>
              <a:ext uri="{FF2B5EF4-FFF2-40B4-BE49-F238E27FC236}">
                <a16:creationId xmlns:a16="http://schemas.microsoft.com/office/drawing/2014/main" id="{814EBB02-DF08-DD60-ECCC-9294D32CA6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9632" y="430649"/>
            <a:ext cx="6265862" cy="1528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HERDSA Executive Meeting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25-26 June</a:t>
            </a:r>
            <a:r>
              <a:rPr lang="en-AU" altLang="en-US" sz="2800" b="1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 2022</a:t>
            </a:r>
            <a:endParaRPr kumimoji="0" lang="en-AU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3556" name="Rectangle 1">
            <a:extLst>
              <a:ext uri="{FF2B5EF4-FFF2-40B4-BE49-F238E27FC236}">
                <a16:creationId xmlns:a16="http://schemas.microsoft.com/office/drawing/2014/main" id="{79DE963C-9EC2-C966-4FA4-EEC2BC5C88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1628800"/>
            <a:ext cx="8208962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sz="2000" b="1" dirty="0">
                <a:solidFill>
                  <a:srgbClr val="FFFF00"/>
                </a:solidFill>
              </a:rPr>
              <a:t>HERDSA Values: </a:t>
            </a:r>
            <a:r>
              <a:rPr lang="en-AU" sz="2000" dirty="0">
                <a:solidFill>
                  <a:srgbClr val="FFFF00"/>
                </a:solidFill>
              </a:rPr>
              <a:t>List of proposed values underpinning HERDSA’s 	work - Executive meeting brainstorming session</a:t>
            </a:r>
          </a:p>
          <a:p>
            <a:pPr marL="457200" indent="-457200">
              <a:buFont typeface="+mj-lt"/>
              <a:buAutoNum type="arabicPeriod"/>
            </a:pPr>
            <a:r>
              <a:rPr kumimoji="0" lang="en-AU" sz="20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Collaboration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000" dirty="0">
                <a:solidFill>
                  <a:srgbClr val="FFFF00"/>
                </a:solidFill>
              </a:rPr>
              <a:t>Community</a:t>
            </a:r>
          </a:p>
          <a:p>
            <a:pPr marL="457200" indent="-457200">
              <a:buFont typeface="+mj-lt"/>
              <a:buAutoNum type="arabicPeriod"/>
            </a:pPr>
            <a:r>
              <a:rPr kumimoji="0" lang="en-AU" sz="20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Excellence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000" dirty="0">
                <a:solidFill>
                  <a:srgbClr val="FFFF00"/>
                </a:solidFill>
              </a:rPr>
              <a:t>Inclusion</a:t>
            </a:r>
          </a:p>
          <a:p>
            <a:pPr marL="457200" indent="-457200">
              <a:buFont typeface="+mj-lt"/>
              <a:buAutoNum type="arabicPeriod"/>
            </a:pPr>
            <a:r>
              <a:rPr kumimoji="0" lang="en-AU" sz="200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Inquiry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2000" dirty="0">
                <a:solidFill>
                  <a:srgbClr val="FFFF00"/>
                </a:solidFill>
              </a:rPr>
              <a:t>Integrity</a:t>
            </a:r>
          </a:p>
          <a:p>
            <a:endParaRPr lang="en-AU" sz="2000" dirty="0">
              <a:solidFill>
                <a:srgbClr val="FFFF00"/>
              </a:solidFill>
            </a:endParaRPr>
          </a:p>
          <a:p>
            <a:r>
              <a:rPr lang="en-AU" sz="2000" dirty="0">
                <a:solidFill>
                  <a:srgbClr val="FFFF00"/>
                </a:solidFill>
              </a:rPr>
              <a:t>Next steps: Broader consultation seeking branch responses:</a:t>
            </a:r>
          </a:p>
          <a:p>
            <a:r>
              <a:rPr lang="en-AU" sz="2000" b="1" i="1" dirty="0">
                <a:solidFill>
                  <a:srgbClr val="FFFF00"/>
                </a:solidFill>
              </a:rPr>
              <a:t>1. Do you consider the values are true representation of HERDSA’s work?</a:t>
            </a:r>
          </a:p>
          <a:p>
            <a:r>
              <a:rPr lang="en-AU" sz="2000" b="1" i="1" dirty="0">
                <a:solidFill>
                  <a:srgbClr val="FFFF00"/>
                </a:solidFill>
              </a:rPr>
              <a:t>2. Are there values that need to be added?</a:t>
            </a:r>
          </a:p>
          <a:p>
            <a:endParaRPr lang="en-AU" sz="2000" b="1" dirty="0">
              <a:solidFill>
                <a:srgbClr val="FFFF00"/>
              </a:solidFill>
            </a:endParaRPr>
          </a:p>
          <a:p>
            <a:endParaRPr kumimoji="0" lang="en-AU" sz="200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highlight>
                <a:srgbClr val="FF0000"/>
              </a:highligh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17150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2B10EE2C-4364-919E-4417-B18BA09EE5C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3568" y="2780928"/>
            <a:ext cx="7416824" cy="1658615"/>
          </a:xfrm>
        </p:spPr>
        <p:txBody>
          <a:bodyPr/>
          <a:lstStyle/>
          <a:p>
            <a:pPr eaLnBrk="1" hangingPunct="1"/>
            <a:r>
              <a:rPr lang="en-US" altLang="en-US" sz="4000" dirty="0"/>
              <a:t>HERDSA AGM 29 June 2022</a:t>
            </a:r>
            <a:br>
              <a:rPr lang="en-US" altLang="en-US" dirty="0"/>
            </a:br>
            <a:r>
              <a:rPr lang="en-US" altLang="en-US" dirty="0"/>
              <a:t>Melbourne Exhibition &amp; Convention Centre</a:t>
            </a:r>
            <a:br>
              <a:rPr lang="en-US" altLang="en-US" dirty="0"/>
            </a:br>
            <a:endParaRPr lang="en-US" altLang="en-US" dirty="0"/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D3A04844-AD1B-C4D4-3E1E-88170E09969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14450" y="4725144"/>
            <a:ext cx="6400800" cy="1752600"/>
          </a:xfrm>
        </p:spPr>
        <p:txBody>
          <a:bodyPr/>
          <a:lstStyle/>
          <a:p>
            <a:pPr eaLnBrk="1" hangingPunct="1"/>
            <a:r>
              <a:rPr lang="en-US" altLang="en-US" dirty="0"/>
              <a:t>Treasurer’s Report</a:t>
            </a:r>
          </a:p>
          <a:p>
            <a:pPr eaLnBrk="1" hangingPunct="1"/>
            <a:r>
              <a:rPr lang="en-US" altLang="en-US" sz="2800" dirty="0"/>
              <a:t>Elizabeth Levin</a:t>
            </a:r>
          </a:p>
          <a:p>
            <a:pPr eaLnBrk="1" hangingPunct="1"/>
            <a:endParaRPr lang="en-US" altLang="en-US" sz="2800" dirty="0"/>
          </a:p>
        </p:txBody>
      </p:sp>
      <p:pic>
        <p:nvPicPr>
          <p:cNvPr id="25604" name="Picture 2">
            <a:extLst>
              <a:ext uri="{FF2B5EF4-FFF2-40B4-BE49-F238E27FC236}">
                <a16:creationId xmlns:a16="http://schemas.microsoft.com/office/drawing/2014/main" id="{201D9F9E-31C0-0BEF-2F99-21D9DE3407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450" y="0"/>
            <a:ext cx="6445250" cy="154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B1EC1D51-8C9A-90AE-FF7D-53B24B5D16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 sz="4000"/>
              <a:t>Overview of Accounts</a:t>
            </a:r>
          </a:p>
        </p:txBody>
      </p:sp>
      <p:sp>
        <p:nvSpPr>
          <p:cNvPr id="26627" name="TextBox 2">
            <a:extLst>
              <a:ext uri="{FF2B5EF4-FFF2-40B4-BE49-F238E27FC236}">
                <a16:creationId xmlns:a16="http://schemas.microsoft.com/office/drawing/2014/main" id="{6AF8C0A1-80B5-2D00-C993-A2CDBE23EE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50" y="1500188"/>
            <a:ext cx="7500938" cy="4324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US" sz="2500" b="1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HERDSA Office </a:t>
            </a:r>
            <a:r>
              <a:rPr lang="en-AU" altLang="en-US" sz="2500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is located in Sydney, Australia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US" sz="2500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for the day-to-day operations of the Society, and branch administration of Australian accounts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AU" altLang="en-US" sz="2500" dirty="0">
              <a:solidFill>
                <a:srgbClr val="000000"/>
              </a:solidFill>
              <a:ea typeface="ＭＳ Ｐゴシック" panose="020B0600070205080204" pitchFamily="34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US" sz="2500" b="1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HERDSA NZ Branch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US" sz="2500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The HERDSA branch account in NZ is operated by the NZ Branch Treasurer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AU" altLang="en-US" sz="2500" dirty="0">
              <a:solidFill>
                <a:srgbClr val="000000"/>
              </a:solidFill>
              <a:ea typeface="ＭＳ Ｐゴシック" panose="020B0600070205080204" pitchFamily="34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US" sz="2500" b="1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HERDSA Hong Kong Branch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US" sz="2500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The HERDSA branch account in HK is operated by the HK Branch Treasurer</a:t>
            </a:r>
            <a:endParaRPr lang="en-AU" altLang="en-US" sz="1800" dirty="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7EED672E-FE32-AD63-E2B4-07891BD297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4000"/>
              <a:t>Principles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E7DA4EC3-4705-AE71-3260-038AC13772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36600" y="1412875"/>
            <a:ext cx="7929563" cy="495141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500" dirty="0"/>
              <a:t>Conservative budgeting</a:t>
            </a:r>
          </a:p>
          <a:p>
            <a:pPr eaLnBrk="1" hangingPunct="1">
              <a:lnSpc>
                <a:spcPct val="90000"/>
              </a:lnSpc>
            </a:pPr>
            <a:endParaRPr lang="en-US" altLang="en-US" sz="1200" dirty="0"/>
          </a:p>
          <a:p>
            <a:pPr eaLnBrk="1" hangingPunct="1">
              <a:lnSpc>
                <a:spcPct val="90000"/>
              </a:lnSpc>
            </a:pPr>
            <a:r>
              <a:rPr lang="en-US" altLang="en-US" sz="2500" dirty="0"/>
              <a:t>Careful record keeping and use of resources</a:t>
            </a:r>
          </a:p>
          <a:p>
            <a:pPr eaLnBrk="1" hangingPunct="1">
              <a:lnSpc>
                <a:spcPct val="90000"/>
              </a:lnSpc>
            </a:pPr>
            <a:endParaRPr lang="en-US" altLang="en-US" sz="1200" dirty="0"/>
          </a:p>
          <a:p>
            <a:pPr eaLnBrk="1" hangingPunct="1">
              <a:lnSpc>
                <a:spcPct val="90000"/>
              </a:lnSpc>
            </a:pPr>
            <a:r>
              <a:rPr lang="en-US" altLang="en-US" sz="2500" dirty="0"/>
              <a:t>Budget progress reviews 3x per year</a:t>
            </a:r>
          </a:p>
          <a:p>
            <a:pPr eaLnBrk="1" hangingPunct="1">
              <a:lnSpc>
                <a:spcPct val="90000"/>
              </a:lnSpc>
            </a:pPr>
            <a:endParaRPr lang="en-US" altLang="en-US" sz="1200" dirty="0"/>
          </a:p>
          <a:p>
            <a:pPr eaLnBrk="1" hangingPunct="1">
              <a:lnSpc>
                <a:spcPct val="90000"/>
              </a:lnSpc>
            </a:pPr>
            <a:r>
              <a:rPr lang="en-US" altLang="en-US" sz="2500" dirty="0"/>
              <a:t>Careful choice of conference </a:t>
            </a:r>
            <a:r>
              <a:rPr lang="en-US" altLang="en-US" sz="2500" dirty="0" err="1"/>
              <a:t>organisers</a:t>
            </a:r>
            <a:r>
              <a:rPr lang="en-US" altLang="en-US" sz="2500" dirty="0"/>
              <a:t> and locations, with financial reporting 3x per year</a:t>
            </a:r>
          </a:p>
          <a:p>
            <a:pPr eaLnBrk="1" hangingPunct="1">
              <a:lnSpc>
                <a:spcPct val="90000"/>
              </a:lnSpc>
            </a:pPr>
            <a:endParaRPr lang="en-US" altLang="en-US" sz="1200" dirty="0"/>
          </a:p>
          <a:p>
            <a:pPr eaLnBrk="1" hangingPunct="1">
              <a:lnSpc>
                <a:spcPct val="90000"/>
              </a:lnSpc>
            </a:pPr>
            <a:r>
              <a:rPr lang="en-US" altLang="en-US" sz="2500" dirty="0"/>
              <a:t>Reserve to ensure ongoing viability of HERDSA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500" dirty="0"/>
              <a:t>The current reserve is $</a:t>
            </a:r>
            <a:r>
              <a:rPr lang="en-AU" altLang="en-US" sz="2800" dirty="0"/>
              <a:t>242,237</a:t>
            </a:r>
            <a:r>
              <a:rPr lang="en-US" altLang="en-US" sz="2500" dirty="0"/>
              <a:t> held in Macquarie Bank</a:t>
            </a:r>
            <a:endParaRPr lang="en-US" alt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3">
            <a:extLst>
              <a:ext uri="{FF2B5EF4-FFF2-40B4-BE49-F238E27FC236}">
                <a16:creationId xmlns:a16="http://schemas.microsoft.com/office/drawing/2014/main" id="{ADBB2C88-6A75-5760-082C-B84CB2E094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1371600"/>
            <a:ext cx="7239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AU" altLang="en-US" sz="180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8196" name="Text Box 4">
            <a:extLst>
              <a:ext uri="{FF2B5EF4-FFF2-40B4-BE49-F238E27FC236}">
                <a16:creationId xmlns:a16="http://schemas.microsoft.com/office/drawing/2014/main" id="{39DA8DAE-AD83-CBC5-B134-8F771E65F1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609" y="1628800"/>
            <a:ext cx="8496870" cy="3439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 eaLnBrk="1" hangingPunct="1">
              <a:lnSpc>
                <a:spcPct val="140000"/>
              </a:lnSpc>
              <a:spcBef>
                <a:spcPct val="50000"/>
              </a:spcBef>
              <a:buFont typeface="Arial"/>
              <a:buChar char="•"/>
              <a:defRPr/>
            </a:pPr>
            <a:r>
              <a:rPr lang="en-US" sz="2400" dirty="0">
                <a:solidFill>
                  <a:srgbClr val="000000"/>
                </a:solidFill>
                <a:latin typeface="Arial" charset="0"/>
                <a:ea typeface="ＭＳ Ｐゴシック" pitchFamily="34" charset="-128"/>
              </a:rPr>
              <a:t>An independent audit by </a:t>
            </a:r>
            <a:r>
              <a:rPr lang="en-US" sz="2400" dirty="0" err="1">
                <a:solidFill>
                  <a:srgbClr val="000000"/>
                </a:solidFill>
                <a:latin typeface="Arial" charset="0"/>
                <a:ea typeface="ＭＳ Ｐゴシック" pitchFamily="34" charset="-128"/>
              </a:rPr>
              <a:t>Satendar</a:t>
            </a:r>
            <a:r>
              <a:rPr lang="en-US" sz="2400" dirty="0">
                <a:solidFill>
                  <a:srgbClr val="000000"/>
                </a:solidFill>
                <a:latin typeface="Arial" charset="0"/>
                <a:ea typeface="ＭＳ Ｐゴシック" pitchFamily="34" charset="-128"/>
              </a:rPr>
              <a:t> Kuma from S.K. Accounting and Business Services, NSW has been completed</a:t>
            </a:r>
          </a:p>
          <a:p>
            <a:pPr marL="342900" indent="-342900" eaLnBrk="1" hangingPunct="1">
              <a:lnSpc>
                <a:spcPct val="140000"/>
              </a:lnSpc>
              <a:spcBef>
                <a:spcPct val="50000"/>
              </a:spcBef>
              <a:buFont typeface="Arial"/>
              <a:buChar char="•"/>
              <a:defRPr/>
            </a:pPr>
            <a:r>
              <a:rPr lang="en-US" sz="2400" dirty="0">
                <a:solidFill>
                  <a:srgbClr val="000000"/>
                </a:solidFill>
                <a:latin typeface="Arial" charset="0"/>
                <a:ea typeface="ＭＳ Ｐゴシック" pitchFamily="34" charset="-128"/>
              </a:rPr>
              <a:t>Copies of the auditor’s report are available on the HERDSA Website: </a:t>
            </a:r>
            <a:r>
              <a:rPr lang="en-US" sz="2400" dirty="0">
                <a:solidFill>
                  <a:srgbClr val="000000"/>
                </a:solidFill>
                <a:latin typeface="Arial" charset="0"/>
                <a:ea typeface="ＭＳ Ｐゴシック" pitchFamily="34" charset="-128"/>
                <a:hlinkClick r:id="rId2"/>
              </a:rPr>
              <a:t>https://www.herdsa.org.au/AGM-reports</a:t>
            </a:r>
            <a:r>
              <a:rPr lang="en-US" sz="2400" dirty="0">
                <a:solidFill>
                  <a:srgbClr val="000000"/>
                </a:solidFill>
                <a:latin typeface="Arial" charset="0"/>
                <a:ea typeface="ＭＳ Ｐゴシック" pitchFamily="34" charset="-128"/>
              </a:rPr>
              <a:t> </a:t>
            </a:r>
            <a:endParaRPr lang="en-US" sz="2500" dirty="0">
              <a:solidFill>
                <a:srgbClr val="000000"/>
              </a:solidFill>
              <a:latin typeface="Arial" charset="0"/>
              <a:ea typeface="ＭＳ Ｐゴシック" pitchFamily="34" charset="-128"/>
            </a:endParaRPr>
          </a:p>
          <a:p>
            <a:pPr eaLnBrk="1" hangingPunct="1">
              <a:spcBef>
                <a:spcPct val="50000"/>
              </a:spcBef>
              <a:defRPr/>
            </a:pPr>
            <a:endParaRPr lang="en-US" sz="2500" dirty="0">
              <a:solidFill>
                <a:srgbClr val="000000"/>
              </a:solidFill>
              <a:latin typeface="Arial" charset="0"/>
              <a:ea typeface="ＭＳ Ｐゴシック" pitchFamily="34" charset="-128"/>
            </a:endParaRPr>
          </a:p>
        </p:txBody>
      </p:sp>
      <p:sp>
        <p:nvSpPr>
          <p:cNvPr id="27652" name="Title 5">
            <a:extLst>
              <a:ext uri="{FF2B5EF4-FFF2-40B4-BE49-F238E27FC236}">
                <a16:creationId xmlns:a16="http://schemas.microsoft.com/office/drawing/2014/main" id="{109FD1E3-2F38-8164-BB05-42A506B2E0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pPr eaLnBrk="1" hangingPunct="1">
              <a:defRPr/>
            </a:pPr>
            <a:r>
              <a:rPr lang="en-AU" altLang="en-US" sz="4000" b="1"/>
              <a:t>HERDSA Office Accounts Audit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9">
            <a:extLst>
              <a:ext uri="{FF2B5EF4-FFF2-40B4-BE49-F238E27FC236}">
                <a16:creationId xmlns:a16="http://schemas.microsoft.com/office/drawing/2014/main" id="{F774D5E7-C870-3897-BEE0-125EEE4841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65150" y="569913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4000" dirty="0"/>
              <a:t>HERDSA Operations </a:t>
            </a:r>
            <a:br>
              <a:rPr lang="en-US" altLang="en-US" sz="4000" dirty="0"/>
            </a:br>
            <a:r>
              <a:rPr lang="en-US" altLang="en-US" sz="2800" dirty="0"/>
              <a:t>1/6/21 to 31/5/22</a:t>
            </a:r>
            <a:endParaRPr lang="en-US" altLang="en-US" sz="2800" dirty="0">
              <a:solidFill>
                <a:schemeClr val="folHlink"/>
              </a:solidFill>
            </a:endParaRPr>
          </a:p>
        </p:txBody>
      </p:sp>
      <p:graphicFrame>
        <p:nvGraphicFramePr>
          <p:cNvPr id="3278" name="Group 206">
            <a:extLst>
              <a:ext uri="{FF2B5EF4-FFF2-40B4-BE49-F238E27FC236}">
                <a16:creationId xmlns:a16="http://schemas.microsoft.com/office/drawing/2014/main" id="{50082E37-2C32-F7E4-9952-946B2B7F549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9020454"/>
              </p:ext>
            </p:extLst>
          </p:nvPr>
        </p:nvGraphicFramePr>
        <p:xfrm>
          <a:off x="755650" y="1700213"/>
          <a:ext cx="7560766" cy="5091112"/>
        </p:xfrm>
        <a:graphic>
          <a:graphicData uri="http://schemas.openxmlformats.org/drawingml/2006/table">
            <a:tbl>
              <a:tblPr/>
              <a:tblGrid>
                <a:gridCol w="32100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753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75335">
                  <a:extLst>
                    <a:ext uri="{9D8B030D-6E8A-4147-A177-3AD203B41FA5}">
                      <a16:colId xmlns:a16="http://schemas.microsoft.com/office/drawing/2014/main" val="1567278016"/>
                    </a:ext>
                  </a:extLst>
                </a:gridCol>
              </a:tblGrid>
              <a:tr h="122489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Consolidated accounts</a:t>
                      </a:r>
                    </a:p>
                  </a:txBody>
                  <a:tcPr marL="91437" marR="91437" marT="45736" marB="4573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sz="1800" b="1" dirty="0"/>
                        <a:t>2020 – 2021</a:t>
                      </a:r>
                    </a:p>
                    <a:p>
                      <a:pPr algn="r"/>
                      <a:r>
                        <a:rPr lang="en-AU" sz="1800" b="1" dirty="0"/>
                        <a:t>Actuals</a:t>
                      </a:r>
                    </a:p>
                  </a:txBody>
                  <a:tcPr marL="91437" marR="91437" marT="45736" marB="457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/>
                        <a:t>2021 – 2022</a:t>
                      </a:r>
                    </a:p>
                    <a:p>
                      <a:pPr algn="r"/>
                      <a:r>
                        <a:rPr lang="en-US" sz="1800" b="1" dirty="0"/>
                        <a:t>Actuals</a:t>
                      </a:r>
                      <a:endParaRPr lang="en-AU" sz="1800" b="1" dirty="0"/>
                    </a:p>
                  </a:txBody>
                  <a:tcPr marL="91437" marR="91437" marT="45736" marB="457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63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Income (+)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37" marR="91437" marT="45736" marB="4573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sz="1800" dirty="0"/>
                        <a:t>$ 266,071</a:t>
                      </a:r>
                    </a:p>
                  </a:txBody>
                  <a:tcPr marL="91437" marR="91437" marT="45736" marB="457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$ 253,644</a:t>
                      </a:r>
                      <a:endParaRPr lang="en-AU" sz="1800" dirty="0"/>
                    </a:p>
                  </a:txBody>
                  <a:tcPr marL="91437" marR="91437" marT="45736" marB="457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63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Operational expenses (-)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37" marR="91437" marT="45736" marB="4573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sz="1800" dirty="0"/>
                        <a:t>$ 221,085</a:t>
                      </a:r>
                    </a:p>
                  </a:txBody>
                  <a:tcPr marL="91437" marR="91437" marT="45736" marB="457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$ 218,230</a:t>
                      </a:r>
                      <a:endParaRPr lang="en-AU" sz="1800" dirty="0"/>
                    </a:p>
                  </a:txBody>
                  <a:tcPr marL="91437" marR="91437" marT="45736" marB="457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135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9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Accumulated surplus at the end of the financial year</a:t>
                      </a:r>
                    </a:p>
                  </a:txBody>
                  <a:tcPr marL="91437" marR="91437" marT="45736" marB="4573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9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  <a:p>
                      <a:pPr algn="r"/>
                      <a:endParaRPr lang="en-US" sz="19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  <a:p>
                      <a:pPr algn="r"/>
                      <a:r>
                        <a:rPr lang="en-US" sz="19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$ 620,113</a:t>
                      </a:r>
                    </a:p>
                  </a:txBody>
                  <a:tcPr marL="91437" marR="91437" marT="45736" marB="457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9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  <a:p>
                      <a:pPr algn="r"/>
                      <a:endParaRPr lang="en-US" sz="19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  <a:p>
                      <a:pPr algn="r"/>
                      <a:r>
                        <a:rPr lang="en-US" sz="19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$ 600,145</a:t>
                      </a:r>
                    </a:p>
                  </a:txBody>
                  <a:tcPr marL="91437" marR="91437" marT="45736" marB="457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D445BF87-210C-7644-CEA7-291440358F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Major Income Sources</a:t>
            </a:r>
          </a:p>
        </p:txBody>
      </p:sp>
      <p:graphicFrame>
        <p:nvGraphicFramePr>
          <p:cNvPr id="16434" name="Group 50">
            <a:extLst>
              <a:ext uri="{FF2B5EF4-FFF2-40B4-BE49-F238E27FC236}">
                <a16:creationId xmlns:a16="http://schemas.microsoft.com/office/drawing/2014/main" id="{CD5C7F88-2E3F-7A90-2025-AF7C6377197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8173540"/>
              </p:ext>
            </p:extLst>
          </p:nvPr>
        </p:nvGraphicFramePr>
        <p:xfrm>
          <a:off x="927100" y="1844675"/>
          <a:ext cx="7786689" cy="4295496"/>
        </p:xfrm>
        <a:graphic>
          <a:graphicData uri="http://schemas.openxmlformats.org/drawingml/2006/table">
            <a:tbl>
              <a:tblPr/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83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447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375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522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Description</a:t>
                      </a:r>
                    </a:p>
                  </a:txBody>
                  <a:tcPr marL="91439" marR="9143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2020- 2021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  <a:cs typeface="Arial" charset="0"/>
                        </a:rPr>
                        <a:t>Actuals  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2020- 2021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  <a:cs typeface="Arial" charset="0"/>
                        </a:rPr>
                        <a:t>Actuals  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2022-2023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Proposed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Budget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21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Membership fees </a:t>
                      </a:r>
                    </a:p>
                  </a:txBody>
                  <a:tcPr marL="91439" marR="9143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sz="1800" dirty="0">
                          <a:solidFill>
                            <a:srgbClr val="0070C0"/>
                          </a:solidFill>
                        </a:rPr>
                        <a:t>$108,033.00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rgbClr val="0070C0"/>
                          </a:solidFill>
                        </a:rPr>
                        <a:t>$109,185.00</a:t>
                      </a:r>
                      <a:endParaRPr lang="en-AU" sz="1800" dirty="0">
                        <a:solidFill>
                          <a:srgbClr val="0070C0"/>
                        </a:solidFill>
                      </a:endParaRP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$ 110,000.00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15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Annual conference </a:t>
                      </a:r>
                    </a:p>
                  </a:txBody>
                  <a:tcPr marL="91439" marR="9143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sz="1800" dirty="0">
                          <a:solidFill>
                            <a:srgbClr val="0070C0"/>
                          </a:solidFill>
                        </a:rPr>
                        <a:t>$ 0.00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rgbClr val="0070C0"/>
                          </a:solidFill>
                        </a:rPr>
                        <a:t>$ 0.00</a:t>
                      </a:r>
                      <a:endParaRPr lang="en-AU" sz="1800" dirty="0">
                        <a:solidFill>
                          <a:srgbClr val="0070C0"/>
                        </a:solidFill>
                      </a:endParaRP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TBA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647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Annual conference levy 12%</a:t>
                      </a:r>
                    </a:p>
                  </a:txBody>
                  <a:tcPr marL="91439" marR="9143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rgbClr val="0070C0"/>
                          </a:solidFill>
                        </a:rPr>
                        <a:t>$ 0.00</a:t>
                      </a:r>
                      <a:endParaRPr lang="en-AU" sz="1800" dirty="0">
                        <a:solidFill>
                          <a:srgbClr val="0070C0"/>
                        </a:solidFill>
                      </a:endParaRP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rgbClr val="0070C0"/>
                          </a:solidFill>
                        </a:rPr>
                        <a:t>$ 0.00</a:t>
                      </a:r>
                      <a:endParaRPr lang="en-AU" sz="1800" dirty="0">
                        <a:solidFill>
                          <a:srgbClr val="0070C0"/>
                        </a:solidFill>
                      </a:endParaRP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$ 74,000.00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15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HERDSA Guides </a:t>
                      </a:r>
                    </a:p>
                  </a:txBody>
                  <a:tcPr marL="91439" marR="9143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sz="1800" dirty="0">
                          <a:solidFill>
                            <a:srgbClr val="0070C0"/>
                          </a:solidFill>
                        </a:rPr>
                        <a:t>$ 1,453.00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rgbClr val="0070C0"/>
                          </a:solidFill>
                        </a:rPr>
                        <a:t>$ 1,267.00</a:t>
                      </a:r>
                      <a:endParaRPr lang="en-AU" sz="1800" dirty="0">
                        <a:solidFill>
                          <a:srgbClr val="0070C0"/>
                        </a:solidFill>
                      </a:endParaRP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$ 1,500.00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15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HERDSA Journal</a:t>
                      </a:r>
                    </a:p>
                  </a:txBody>
                  <a:tcPr marL="91439" marR="9143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sz="1800" dirty="0">
                          <a:solidFill>
                            <a:srgbClr val="0070C0"/>
                          </a:solidFill>
                        </a:rPr>
                        <a:t>$ 98,458.00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rgbClr val="0070C0"/>
                          </a:solidFill>
                        </a:rPr>
                        <a:t>$102,105.00</a:t>
                      </a:r>
                      <a:endParaRPr lang="en-AU" sz="1800" dirty="0">
                        <a:solidFill>
                          <a:srgbClr val="0070C0"/>
                        </a:solidFill>
                      </a:endParaRP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$ 102,000.00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9A2AC7A2-39FD-3E9A-D5E4-91E47171DF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dirty="0"/>
              <a:t>Key Areas of Expenditure &amp; Proposed Budget 2022-2023</a:t>
            </a:r>
          </a:p>
        </p:txBody>
      </p:sp>
      <p:graphicFrame>
        <p:nvGraphicFramePr>
          <p:cNvPr id="12427" name="Group 139">
            <a:extLst>
              <a:ext uri="{FF2B5EF4-FFF2-40B4-BE49-F238E27FC236}">
                <a16:creationId xmlns:a16="http://schemas.microsoft.com/office/drawing/2014/main" id="{836490AE-0ADD-290F-7E7C-D1AF1F1BA6F5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722573664"/>
              </p:ext>
            </p:extLst>
          </p:nvPr>
        </p:nvGraphicFramePr>
        <p:xfrm>
          <a:off x="477838" y="1773238"/>
          <a:ext cx="8208963" cy="4596037"/>
        </p:xfrm>
        <a:graphic>
          <a:graphicData uri="http://schemas.openxmlformats.org/drawingml/2006/table">
            <a:tbl>
              <a:tblPr/>
              <a:tblGrid>
                <a:gridCol w="25519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97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936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93626">
                  <a:extLst>
                    <a:ext uri="{9D8B030D-6E8A-4147-A177-3AD203B41FA5}">
                      <a16:colId xmlns:a16="http://schemas.microsoft.com/office/drawing/2014/main" val="1233242877"/>
                    </a:ext>
                  </a:extLst>
                </a:gridCol>
              </a:tblGrid>
              <a:tr h="10180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Description</a:t>
                      </a:r>
                    </a:p>
                  </a:txBody>
                  <a:tcPr marL="91441" marR="91441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2020-2021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Actuals</a:t>
                      </a:r>
                    </a:p>
                  </a:txBody>
                  <a:tcPr marL="91441" marR="91441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2021 – 2022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Actuals</a:t>
                      </a:r>
                    </a:p>
                  </a:txBody>
                  <a:tcPr marL="91441" marR="91441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2022-2023 Proposed Budget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41" marR="91441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61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Executive meetings </a:t>
                      </a:r>
                    </a:p>
                  </a:txBody>
                  <a:tcPr marL="91441" marR="91441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$ 6,577.00</a:t>
                      </a:r>
                    </a:p>
                  </a:txBody>
                  <a:tcPr marL="91441" marR="91441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$14,604.00</a:t>
                      </a:r>
                    </a:p>
                  </a:txBody>
                  <a:tcPr marL="91441" marR="91441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$ 35,000.00</a:t>
                      </a:r>
                    </a:p>
                  </a:txBody>
                  <a:tcPr marL="91441" marR="91441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55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Fellowships</a:t>
                      </a:r>
                    </a:p>
                  </a:txBody>
                  <a:tcPr marL="91441" marR="91441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sz="1800" dirty="0"/>
                        <a:t>$ 936.00</a:t>
                      </a:r>
                    </a:p>
                  </a:txBody>
                  <a:tcPr marL="91441" marR="91441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$ 282.00</a:t>
                      </a:r>
                    </a:p>
                  </a:txBody>
                  <a:tcPr marL="91441" marR="91441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$ 1,000.00</a:t>
                      </a:r>
                    </a:p>
                  </a:txBody>
                  <a:tcPr marL="91441" marR="91441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55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Secretariat </a:t>
                      </a:r>
                    </a:p>
                  </a:txBody>
                  <a:tcPr marL="91441" marR="91441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sz="1800" dirty="0"/>
                        <a:t>$ 70,745.00</a:t>
                      </a:r>
                    </a:p>
                  </a:txBody>
                  <a:tcPr marL="91441" marR="91441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$ 70,745.00</a:t>
                      </a:r>
                    </a:p>
                  </a:txBody>
                  <a:tcPr marL="91441" marR="91441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$ 70,745.00</a:t>
                      </a:r>
                    </a:p>
                  </a:txBody>
                  <a:tcPr marL="91441" marR="91441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55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Office expenses</a:t>
                      </a:r>
                    </a:p>
                  </a:txBody>
                  <a:tcPr marL="91441" marR="91441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sz="1800" dirty="0"/>
                        <a:t>$ 13,109.00</a:t>
                      </a:r>
                    </a:p>
                  </a:txBody>
                  <a:tcPr marL="91441" marR="91441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$ 15,815.00</a:t>
                      </a:r>
                    </a:p>
                  </a:txBody>
                  <a:tcPr marL="91441" marR="91441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$ 16,000.00</a:t>
                      </a:r>
                    </a:p>
                  </a:txBody>
                  <a:tcPr marL="91441" marR="91441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55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HERDSA Connect</a:t>
                      </a:r>
                    </a:p>
                  </a:txBody>
                  <a:tcPr marL="91441" marR="91441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sz="1800" dirty="0"/>
                        <a:t>$ 25,806.00</a:t>
                      </a:r>
                    </a:p>
                  </a:txBody>
                  <a:tcPr marL="91441" marR="91441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$ 17,268.00</a:t>
                      </a:r>
                    </a:p>
                  </a:txBody>
                  <a:tcPr marL="91441" marR="91441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$ 15,000.00 </a:t>
                      </a:r>
                    </a:p>
                  </a:txBody>
                  <a:tcPr marL="91441" marR="91441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55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HERD Journal </a:t>
                      </a:r>
                    </a:p>
                  </a:txBody>
                  <a:tcPr marL="91441" marR="91441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sz="1800" dirty="0"/>
                        <a:t>$ 78,724.00</a:t>
                      </a:r>
                    </a:p>
                  </a:txBody>
                  <a:tcPr marL="91441" marR="91441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$ 79,000.00</a:t>
                      </a:r>
                    </a:p>
                  </a:txBody>
                  <a:tcPr marL="91441" marR="91441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$ 74,180.00</a:t>
                      </a:r>
                    </a:p>
                  </a:txBody>
                  <a:tcPr marL="91441" marR="91441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55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HERDSA Guides</a:t>
                      </a:r>
                    </a:p>
                  </a:txBody>
                  <a:tcPr marL="91441" marR="91441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sz="1800" dirty="0"/>
                        <a:t>$ 996.00</a:t>
                      </a:r>
                    </a:p>
                  </a:txBody>
                  <a:tcPr marL="91441" marR="91441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$ 0.00</a:t>
                      </a:r>
                    </a:p>
                  </a:txBody>
                  <a:tcPr marL="91441" marR="91441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$  2,000.00</a:t>
                      </a:r>
                    </a:p>
                  </a:txBody>
                  <a:tcPr marL="91441" marR="91441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38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Website </a:t>
                      </a:r>
                    </a:p>
                  </a:txBody>
                  <a:tcPr marL="91441" marR="91441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sz="1800" dirty="0"/>
                        <a:t>$ 7,428.00</a:t>
                      </a:r>
                    </a:p>
                  </a:txBody>
                  <a:tcPr marL="91441" marR="91441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$ 8,510.00</a:t>
                      </a:r>
                    </a:p>
                  </a:txBody>
                  <a:tcPr marL="91441" marR="91441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$ 10,000.00</a:t>
                      </a:r>
                    </a:p>
                  </a:txBody>
                  <a:tcPr marL="91441" marR="91441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81409FE6-695B-D104-FA9D-4BFACEA348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0363" y="116632"/>
            <a:ext cx="8363272" cy="706437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HERDSA Strategic Initiatives 2022-2023</a:t>
            </a:r>
          </a:p>
        </p:txBody>
      </p:sp>
      <p:graphicFrame>
        <p:nvGraphicFramePr>
          <p:cNvPr id="12427" name="Group 139">
            <a:extLst>
              <a:ext uri="{FF2B5EF4-FFF2-40B4-BE49-F238E27FC236}">
                <a16:creationId xmlns:a16="http://schemas.microsoft.com/office/drawing/2014/main" id="{F8255E97-2C66-6A13-AE12-3F840967F36C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617759961"/>
              </p:ext>
            </p:extLst>
          </p:nvPr>
        </p:nvGraphicFramePr>
        <p:xfrm>
          <a:off x="283361" y="718388"/>
          <a:ext cx="8846317" cy="6022980"/>
        </p:xfrm>
        <a:graphic>
          <a:graphicData uri="http://schemas.openxmlformats.org/drawingml/2006/table">
            <a:tbl>
              <a:tblPr/>
              <a:tblGrid>
                <a:gridCol w="40631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2838">
                  <a:extLst>
                    <a:ext uri="{9D8B030D-6E8A-4147-A177-3AD203B41FA5}">
                      <a16:colId xmlns:a16="http://schemas.microsoft.com/office/drawing/2014/main" val="2549123223"/>
                    </a:ext>
                  </a:extLst>
                </a:gridCol>
              </a:tblGrid>
              <a:tr h="8756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Strategic Initiatives</a:t>
                      </a:r>
                    </a:p>
                  </a:txBody>
                  <a:tcPr marL="91433" marR="91433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0" dirty="0"/>
                        <a:t>2021-2022 Proposed</a:t>
                      </a:r>
                      <a:r>
                        <a:rPr lang="en-US" sz="1800" b="0" baseline="0" dirty="0"/>
                        <a:t> budget</a:t>
                      </a:r>
                      <a:endParaRPr lang="en-US" sz="1800" b="0" dirty="0"/>
                    </a:p>
                  </a:txBody>
                  <a:tcPr marL="91433" marR="91433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/>
                        <a:t>Expended</a:t>
                      </a:r>
                    </a:p>
                    <a:p>
                      <a:pPr algn="ctr"/>
                      <a:r>
                        <a:rPr lang="en-US" sz="1800" b="0" dirty="0"/>
                        <a:t>June 2021 to May 2022</a:t>
                      </a:r>
                    </a:p>
                  </a:txBody>
                  <a:tcPr marL="91433" marR="91433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/>
                        <a:t>2022-2023 Proposed</a:t>
                      </a:r>
                      <a:r>
                        <a:rPr lang="en-US" sz="1800" b="0" baseline="0" dirty="0"/>
                        <a:t> budget</a:t>
                      </a:r>
                      <a:endParaRPr lang="en-US" sz="1800" b="0" dirty="0"/>
                    </a:p>
                  </a:txBody>
                  <a:tcPr marL="91433" marR="91433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48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Conference Awards</a:t>
                      </a:r>
                    </a:p>
                  </a:txBody>
                  <a:tcPr marL="91433" marR="91433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0" dirty="0">
                          <a:solidFill>
                            <a:srgbClr val="000000"/>
                          </a:solidFill>
                        </a:rPr>
                        <a:t>$8,000.00</a:t>
                      </a:r>
                    </a:p>
                  </a:txBody>
                  <a:tcPr marL="91433" marR="91433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0" dirty="0">
                          <a:solidFill>
                            <a:schemeClr val="tx2"/>
                          </a:solidFill>
                        </a:rPr>
                        <a:t>$ 0.00</a:t>
                      </a:r>
                    </a:p>
                  </a:txBody>
                  <a:tcPr marL="91433" marR="91433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0" dirty="0">
                          <a:solidFill>
                            <a:schemeClr val="tx2"/>
                          </a:solidFill>
                        </a:rPr>
                        <a:t>$10,000.00</a:t>
                      </a:r>
                    </a:p>
                  </a:txBody>
                  <a:tcPr marL="91433" marR="91433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8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Life Members</a:t>
                      </a:r>
                    </a:p>
                  </a:txBody>
                  <a:tcPr marL="91433" marR="91433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$1,000.00</a:t>
                      </a:r>
                    </a:p>
                  </a:txBody>
                  <a:tcPr marL="91433" marR="91433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0" dirty="0">
                          <a:solidFill>
                            <a:schemeClr val="tx2"/>
                          </a:solidFill>
                        </a:rPr>
                        <a:t>$1,000.00</a:t>
                      </a:r>
                    </a:p>
                  </a:txBody>
                  <a:tcPr marL="91433" marR="91433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0" dirty="0">
                          <a:solidFill>
                            <a:schemeClr val="tx2"/>
                          </a:solidFill>
                        </a:rPr>
                        <a:t>$2,000.00</a:t>
                      </a:r>
                    </a:p>
                  </a:txBody>
                  <a:tcPr marL="91433" marR="91433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48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Website development</a:t>
                      </a:r>
                    </a:p>
                  </a:txBody>
                  <a:tcPr marL="91433" marR="91433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 $25,000.00</a:t>
                      </a:r>
                    </a:p>
                  </a:txBody>
                  <a:tcPr marL="91433" marR="91433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0" dirty="0">
                          <a:solidFill>
                            <a:schemeClr val="tx2"/>
                          </a:solidFill>
                        </a:rPr>
                        <a:t>$ 0.00</a:t>
                      </a:r>
                    </a:p>
                  </a:txBody>
                  <a:tcPr marL="91433" marR="91433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0" dirty="0">
                          <a:solidFill>
                            <a:schemeClr val="tx2"/>
                          </a:solidFill>
                        </a:rPr>
                        <a:t> $15,000.00</a:t>
                      </a:r>
                    </a:p>
                  </a:txBody>
                  <a:tcPr marL="91433" marR="91433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0262">
                <a:tc>
                  <a:txBody>
                    <a:bodyPr/>
                    <a:lstStyle/>
                    <a:p>
                      <a:r>
                        <a:rPr lang="en-US" sz="1800" b="0" dirty="0"/>
                        <a:t>SoTL development</a:t>
                      </a:r>
                    </a:p>
                  </a:txBody>
                  <a:tcPr marL="91433" marR="91433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$5,000.00</a:t>
                      </a:r>
                    </a:p>
                  </a:txBody>
                  <a:tcPr marL="91433" marR="91433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0" dirty="0">
                          <a:solidFill>
                            <a:schemeClr val="tx2"/>
                          </a:solidFill>
                        </a:rPr>
                        <a:t>$ 0.00</a:t>
                      </a:r>
                    </a:p>
                  </a:txBody>
                  <a:tcPr marL="91433" marR="91433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0" dirty="0">
                          <a:solidFill>
                            <a:schemeClr val="tx2"/>
                          </a:solidFill>
                        </a:rPr>
                        <a:t>$ 5,000.00</a:t>
                      </a:r>
                    </a:p>
                  </a:txBody>
                  <a:tcPr marL="91433" marR="91433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48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Fellowships</a:t>
                      </a:r>
                    </a:p>
                  </a:txBody>
                  <a:tcPr marL="91433" marR="91433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$2,000.00</a:t>
                      </a:r>
                    </a:p>
                  </a:txBody>
                  <a:tcPr marL="91433" marR="91433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0" dirty="0">
                          <a:solidFill>
                            <a:schemeClr val="tx2"/>
                          </a:solidFill>
                        </a:rPr>
                        <a:t>$0.00</a:t>
                      </a:r>
                    </a:p>
                  </a:txBody>
                  <a:tcPr marL="91433" marR="91433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0" dirty="0">
                          <a:solidFill>
                            <a:schemeClr val="tx2"/>
                          </a:solidFill>
                        </a:rPr>
                        <a:t>$2,000.00</a:t>
                      </a:r>
                    </a:p>
                  </a:txBody>
                  <a:tcPr marL="91433" marR="91433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026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Grants (&gt; to 6 grants)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33" marR="91433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$25,000.00</a:t>
                      </a:r>
                    </a:p>
                  </a:txBody>
                  <a:tcPr marL="91433" marR="91433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0" dirty="0">
                          <a:solidFill>
                            <a:schemeClr val="tx2"/>
                          </a:solidFill>
                        </a:rPr>
                        <a:t>$25,000.00</a:t>
                      </a:r>
                    </a:p>
                  </a:txBody>
                  <a:tcPr marL="91433" marR="91433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0" dirty="0">
                          <a:solidFill>
                            <a:schemeClr val="tx2"/>
                          </a:solidFill>
                        </a:rPr>
                        <a:t>$30,000.00</a:t>
                      </a:r>
                    </a:p>
                  </a:txBody>
                  <a:tcPr marL="91433" marR="91433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48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Honorarium (Publications)</a:t>
                      </a:r>
                    </a:p>
                  </a:txBody>
                  <a:tcPr marL="91433" marR="91433"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$22,000.00</a:t>
                      </a:r>
                    </a:p>
                  </a:txBody>
                  <a:tcPr marL="91433" marR="91433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0" dirty="0">
                          <a:solidFill>
                            <a:schemeClr val="tx2"/>
                          </a:solidFill>
                        </a:rPr>
                        <a:t> $22,000.00</a:t>
                      </a:r>
                      <a:endParaRPr lang="en-AU" sz="1800" b="0" dirty="0">
                        <a:solidFill>
                          <a:schemeClr val="tx2"/>
                        </a:solidFill>
                      </a:endParaRPr>
                    </a:p>
                  </a:txBody>
                  <a:tcPr marL="91433" marR="91433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1800" b="0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$ 15,000.00</a:t>
                      </a:r>
                      <a:endParaRPr lang="en-AU" sz="1800" b="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3" marR="91433"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97615318"/>
                  </a:ext>
                </a:extLst>
              </a:tr>
              <a:tr h="3648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Special Project </a:t>
                      </a: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Initiatives (History)</a:t>
                      </a:r>
                      <a:endParaRPr lang="en-AU" sz="1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25" marR="91425" marT="45730" marB="4573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0" dirty="0">
                          <a:solidFill>
                            <a:srgbClr val="000000"/>
                          </a:solidFill>
                        </a:rPr>
                        <a:t>$0.00</a:t>
                      </a:r>
                    </a:p>
                  </a:txBody>
                  <a:tcPr marL="91425" marR="91425"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0" dirty="0">
                          <a:solidFill>
                            <a:srgbClr val="000000"/>
                          </a:solidFill>
                        </a:rPr>
                        <a:t>$0.00</a:t>
                      </a:r>
                    </a:p>
                  </a:txBody>
                  <a:tcPr marL="91425" marR="91425"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0" dirty="0">
                          <a:solidFill>
                            <a:srgbClr val="000000"/>
                          </a:solidFill>
                        </a:rPr>
                        <a:t>$ 20,000.00</a:t>
                      </a:r>
                    </a:p>
                  </a:txBody>
                  <a:tcPr marL="91425" marR="91425"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133226809"/>
                  </a:ext>
                </a:extLst>
              </a:tr>
              <a:tr h="364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Heroes in Higher Education 2021</a:t>
                      </a:r>
                    </a:p>
                  </a:txBody>
                  <a:tcPr marL="91433" marR="91433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$0.00</a:t>
                      </a:r>
                    </a:p>
                  </a:txBody>
                  <a:tcPr marL="91433" marR="91433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0" dirty="0">
                          <a:solidFill>
                            <a:schemeClr val="tx2"/>
                          </a:solidFill>
                        </a:rPr>
                        <a:t>$2,500.00</a:t>
                      </a:r>
                      <a:endParaRPr lang="en-US" sz="1800" b="0" dirty="0">
                        <a:solidFill>
                          <a:srgbClr val="FF0000"/>
                        </a:solidFill>
                      </a:endParaRPr>
                    </a:p>
                  </a:txBody>
                  <a:tcPr marL="91433" marR="91433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$0</a:t>
                      </a:r>
                    </a:p>
                  </a:txBody>
                  <a:tcPr marL="91433" marR="91433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61557161"/>
                  </a:ext>
                </a:extLst>
              </a:tr>
              <a:tr h="3648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President’s discretionary fund</a:t>
                      </a:r>
                    </a:p>
                  </a:txBody>
                  <a:tcPr marL="91433" marR="91433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$ 5,000.00</a:t>
                      </a:r>
                    </a:p>
                  </a:txBody>
                  <a:tcPr marL="91433" marR="91433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$0.00</a:t>
                      </a:r>
                    </a:p>
                  </a:txBody>
                  <a:tcPr marL="91433" marR="91433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$5,000.00</a:t>
                      </a:r>
                    </a:p>
                  </a:txBody>
                  <a:tcPr marL="91433" marR="91433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4220744837"/>
                  </a:ext>
                </a:extLst>
              </a:tr>
              <a:tr h="65864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HERDSA Recognition/Service Awards 2022 (10 awards)</a:t>
                      </a:r>
                    </a:p>
                  </a:txBody>
                  <a:tcPr marL="91433" marR="91433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$0.00</a:t>
                      </a:r>
                    </a:p>
                  </a:txBody>
                  <a:tcPr marL="91433" marR="91433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0" dirty="0">
                          <a:solidFill>
                            <a:schemeClr val="tx2"/>
                          </a:solidFill>
                        </a:rPr>
                        <a:t>$0.00</a:t>
                      </a:r>
                    </a:p>
                  </a:txBody>
                  <a:tcPr marL="91433" marR="91433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$5,000.00</a:t>
                      </a:r>
                    </a:p>
                  </a:txBody>
                  <a:tcPr marL="91433" marR="91433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5864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TOTAL</a:t>
                      </a:r>
                    </a:p>
                  </a:txBody>
                  <a:tcPr marL="91433" marR="91433"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91433" marR="91433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800" b="0" dirty="0">
                        <a:solidFill>
                          <a:schemeClr val="tx2"/>
                        </a:solidFill>
                      </a:endParaRPr>
                    </a:p>
                  </a:txBody>
                  <a:tcPr marL="91433" marR="91433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$ 109,000.00</a:t>
                      </a:r>
                    </a:p>
                  </a:txBody>
                  <a:tcPr marL="91433" marR="91433"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42154209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96B4ED4F-DDF8-DC4D-1D2B-907AA34506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76672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solidFill>
                  <a:srgbClr val="0070C0"/>
                </a:solidFill>
              </a:rPr>
              <a:t>Australian Branches</a:t>
            </a:r>
            <a:br>
              <a:rPr lang="en-US" altLang="en-US" sz="4000" dirty="0">
                <a:solidFill>
                  <a:srgbClr val="00B050"/>
                </a:solidFill>
              </a:rPr>
            </a:br>
            <a:r>
              <a:rPr lang="en-US" altLang="en-US" sz="4000" dirty="0"/>
              <a:t> </a:t>
            </a:r>
            <a:r>
              <a:rPr lang="en-US" altLang="en-US" sz="3600" dirty="0"/>
              <a:t>Funds held in Trust</a:t>
            </a:r>
          </a:p>
        </p:txBody>
      </p:sp>
      <p:graphicFrame>
        <p:nvGraphicFramePr>
          <p:cNvPr id="13389" name="Group 77">
            <a:extLst>
              <a:ext uri="{FF2B5EF4-FFF2-40B4-BE49-F238E27FC236}">
                <a16:creationId xmlns:a16="http://schemas.microsoft.com/office/drawing/2014/main" id="{0FA27082-67CD-F1A8-0F62-A2767850FD4A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480393676"/>
              </p:ext>
            </p:extLst>
          </p:nvPr>
        </p:nvGraphicFramePr>
        <p:xfrm>
          <a:off x="39688" y="1989138"/>
          <a:ext cx="9064625" cy="3359151"/>
        </p:xfrm>
        <a:graphic>
          <a:graphicData uri="http://schemas.openxmlformats.org/drawingml/2006/table">
            <a:tbl>
              <a:tblPr/>
              <a:tblGrid>
                <a:gridCol w="11221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22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78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9195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0667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June 2021 to 31/05/22</a:t>
                      </a:r>
                    </a:p>
                  </a:txBody>
                  <a:tcPr marL="91433" marR="9143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WA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SA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Qld</a:t>
                      </a:r>
                      <a:endParaRPr kumimoji="0" lang="en-US" sz="1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Vic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ACT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TAS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76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Income (+)</a:t>
                      </a:r>
                    </a:p>
                  </a:txBody>
                  <a:tcPr marL="91433" marR="9143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$ 0.00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$ 0.00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$ 0.00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$ 0.00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$ 0.00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$ 0.00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Expenses (-)</a:t>
                      </a:r>
                    </a:p>
                  </a:txBody>
                  <a:tcPr marL="91433" marR="9143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$ 0.00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$ 235.22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$ 0.00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$ 655.00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$ 0.00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/>
                        <a:t>$ 0.00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155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Closing balances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As at 31/5/22</a:t>
                      </a:r>
                    </a:p>
                  </a:txBody>
                  <a:tcPr marL="91433" marR="9143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  <a:p>
                      <a:pPr algn="r"/>
                      <a:r>
                        <a:rPr lang="en-US" sz="1800" b="1" dirty="0"/>
                        <a:t>$ 9,881.00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  <a:p>
                      <a:pPr algn="r"/>
                      <a:r>
                        <a:rPr lang="en-US" sz="1800" b="1" dirty="0"/>
                        <a:t>$ 10,520.00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800" b="1" dirty="0"/>
                    </a:p>
                    <a:p>
                      <a:pPr algn="l"/>
                      <a:r>
                        <a:rPr lang="en-US" sz="1800" b="1" dirty="0"/>
                        <a:t>$ 3,484.00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  <a:p>
                      <a:pPr algn="r"/>
                      <a:r>
                        <a:rPr lang="en-US" sz="1800" b="1" dirty="0"/>
                        <a:t>$ 6,810.00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  <a:p>
                      <a:pPr algn="r"/>
                      <a:r>
                        <a:rPr lang="en-US" sz="1800" b="1" dirty="0"/>
                        <a:t>$ 0.00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/>
                    </a:p>
                    <a:p>
                      <a:pPr algn="r"/>
                      <a:r>
                        <a:rPr lang="en-US" sz="1800" b="1" dirty="0"/>
                        <a:t>$ 6,574.00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>
            <a:extLst>
              <a:ext uri="{FF2B5EF4-FFF2-40B4-BE49-F238E27FC236}">
                <a16:creationId xmlns:a16="http://schemas.microsoft.com/office/drawing/2014/main" id="{27FD1801-26D1-6E7B-9920-89746322E8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z="4000" dirty="0"/>
              <a:t>HERDSA BANK ACCOUNTS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5FC5F0E0-65F0-60DB-0602-EF99F46C31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1169383"/>
              </p:ext>
            </p:extLst>
          </p:nvPr>
        </p:nvGraphicFramePr>
        <p:xfrm>
          <a:off x="457200" y="1600200"/>
          <a:ext cx="8229600" cy="2931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54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74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AU" dirty="0">
                          <a:solidFill>
                            <a:srgbClr val="0070C0"/>
                          </a:solidFill>
                        </a:rPr>
                        <a:t>ACCOUNT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>
                          <a:solidFill>
                            <a:srgbClr val="0070C0"/>
                          </a:solidFill>
                        </a:rPr>
                        <a:t>AS AT 31/5/2022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HERDSA Funds and branch accounts Bankwest</a:t>
                      </a:r>
                    </a:p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dirty="0"/>
                        <a:t>$ 55,739.00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HERDSA Term Deposit Macquarie Bank</a:t>
                      </a:r>
                    </a:p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dirty="0"/>
                        <a:t>$ 242,237.00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Operating account Australia</a:t>
                      </a:r>
                    </a:p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dirty="0"/>
                        <a:t>$ 222,137.00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Operating account New Zealand</a:t>
                      </a:r>
                    </a:p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dirty="0"/>
                        <a:t>$ 9,604.00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>
            <a:extLst>
              <a:ext uri="{FF2B5EF4-FFF2-40B4-BE49-F238E27FC236}">
                <a16:creationId xmlns:a16="http://schemas.microsoft.com/office/drawing/2014/main" id="{B5740039-FF1A-7FDC-63D5-6167C470ED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AU" altLang="en-US" sz="4000" b="1" dirty="0"/>
              <a:t>Recommendations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DB4739-77CA-8ACF-EA2D-6022646A4EFF}"/>
              </a:ext>
            </a:extLst>
          </p:cNvPr>
          <p:cNvSpPr txBox="1"/>
          <p:nvPr/>
        </p:nvSpPr>
        <p:spPr>
          <a:xfrm>
            <a:off x="827088" y="1341438"/>
            <a:ext cx="7500937" cy="4832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57200" indent="-457200" eaLnBrk="1" hangingPunct="1">
              <a:spcBef>
                <a:spcPct val="50000"/>
              </a:spcBef>
              <a:buFont typeface="+mj-lt"/>
              <a:buAutoNum type="arabicPeriod"/>
              <a:defRPr/>
            </a:pPr>
            <a:r>
              <a:rPr lang="en-US" sz="2800" dirty="0">
                <a:solidFill>
                  <a:srgbClr val="000000"/>
                </a:solidFill>
                <a:latin typeface="Arial" charset="0"/>
                <a:ea typeface="ＭＳ Ｐゴシック" pitchFamily="34" charset="-128"/>
              </a:rPr>
              <a:t>That </a:t>
            </a:r>
            <a:r>
              <a:rPr lang="en-US" sz="2800" dirty="0" err="1">
                <a:solidFill>
                  <a:srgbClr val="000000"/>
                </a:solidFill>
                <a:latin typeface="Arial" charset="0"/>
                <a:ea typeface="ＭＳ Ｐゴシック" pitchFamily="34" charset="-128"/>
              </a:rPr>
              <a:t>Santendra</a:t>
            </a:r>
            <a:r>
              <a:rPr lang="en-US" sz="2800" dirty="0">
                <a:solidFill>
                  <a:srgbClr val="000000"/>
                </a:solidFill>
                <a:latin typeface="Arial" charset="0"/>
                <a:ea typeface="ＭＳ Ｐゴシック" pitchFamily="34" charset="-128"/>
              </a:rPr>
              <a:t> Kumar be appointed as HERDSA auditor for the 2022-2023 year.</a:t>
            </a:r>
          </a:p>
          <a:p>
            <a:pPr marL="457200" indent="-457200" eaLnBrk="1" hangingPunct="1">
              <a:spcBef>
                <a:spcPct val="50000"/>
              </a:spcBef>
              <a:buFont typeface="+mj-lt"/>
              <a:buAutoNum type="arabicPeriod"/>
              <a:defRPr/>
            </a:pPr>
            <a:r>
              <a:rPr lang="en-AU" sz="2800" dirty="0">
                <a:solidFill>
                  <a:srgbClr val="000000"/>
                </a:solidFill>
                <a:latin typeface="Arial" charset="0"/>
                <a:ea typeface="ＭＳ Ｐゴシック" pitchFamily="34" charset="-128"/>
              </a:rPr>
              <a:t>That the 2022-2023 budget expenditure be ratified. </a:t>
            </a:r>
          </a:p>
          <a:p>
            <a:pPr marL="457200" indent="-457200" eaLnBrk="1" hangingPunct="1">
              <a:spcBef>
                <a:spcPct val="50000"/>
              </a:spcBef>
              <a:buFont typeface="+mj-lt"/>
              <a:buAutoNum type="arabicPeriod"/>
              <a:defRPr/>
            </a:pPr>
            <a:r>
              <a:rPr lang="en-AU" sz="2800" dirty="0">
                <a:solidFill>
                  <a:srgbClr val="000000"/>
                </a:solidFill>
                <a:latin typeface="Arial" charset="0"/>
                <a:ea typeface="ＭＳ Ｐゴシック" pitchFamily="34" charset="-128"/>
              </a:rPr>
              <a:t>2022 – 2023 Strategic Initiatives project expenditure be ratified.</a:t>
            </a:r>
          </a:p>
          <a:p>
            <a:pPr marL="457200" indent="-457200" eaLnBrk="1" hangingPunct="1">
              <a:spcBef>
                <a:spcPct val="50000"/>
              </a:spcBef>
              <a:buFont typeface="+mj-lt"/>
              <a:buAutoNum type="arabicPeriod"/>
              <a:defRPr/>
            </a:pPr>
            <a:r>
              <a:rPr lang="en-AU" sz="2800" dirty="0">
                <a:solidFill>
                  <a:srgbClr val="000000"/>
                </a:solidFill>
                <a:latin typeface="Arial" charset="0"/>
                <a:ea typeface="ＭＳ Ｐゴシック" pitchFamily="34" charset="-128"/>
              </a:rPr>
              <a:t>That the 2021-2022 audited accounts be ratified. </a:t>
            </a:r>
          </a:p>
          <a:p>
            <a:pPr eaLnBrk="1" hangingPunct="1">
              <a:spcBef>
                <a:spcPct val="50000"/>
              </a:spcBef>
              <a:defRPr/>
            </a:pPr>
            <a:endParaRPr lang="en-AU" sz="2800" b="1" dirty="0">
              <a:solidFill>
                <a:srgbClr val="000000"/>
              </a:solidFill>
              <a:latin typeface="Arial" charset="0"/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C446DCA-0E88-AD36-5E9B-A3A7B4453360}"/>
              </a:ext>
            </a:extLst>
          </p:cNvPr>
          <p:cNvSpPr txBox="1">
            <a:spLocks/>
          </p:cNvSpPr>
          <p:nvPr/>
        </p:nvSpPr>
        <p:spPr>
          <a:xfrm>
            <a:off x="971550" y="1520825"/>
            <a:ext cx="7772400" cy="38163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endParaRPr lang="en-US" sz="3600" kern="0" dirty="0">
              <a:ea typeface="ＭＳ Ｐゴシック"/>
            </a:endParaRPr>
          </a:p>
        </p:txBody>
      </p:sp>
      <p:sp>
        <p:nvSpPr>
          <p:cNvPr id="44035" name="TextBox 4">
            <a:extLst>
              <a:ext uri="{FF2B5EF4-FFF2-40B4-BE49-F238E27FC236}">
                <a16:creationId xmlns:a16="http://schemas.microsoft.com/office/drawing/2014/main" id="{B1B4D4FC-52B5-909A-2544-9FAE97573B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7813" y="1341438"/>
            <a:ext cx="5761037" cy="255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AU" altLang="en-US" sz="3200" b="1">
              <a:solidFill>
                <a:srgbClr val="FFFF00"/>
              </a:solidFill>
              <a:ea typeface="ＭＳ Ｐゴシック" panose="020B0600070205080204" pitchFamily="34" charset="-128"/>
            </a:endParaRPr>
          </a:p>
          <a:p>
            <a:pPr algn="ctr"/>
            <a:r>
              <a:rPr lang="en-AU" altLang="en-US" sz="3200" b="1">
                <a:solidFill>
                  <a:srgbClr val="FFFF00"/>
                </a:solidFill>
                <a:ea typeface="ＭＳ Ｐゴシック" panose="020B0600070205080204" pitchFamily="34" charset="-128"/>
              </a:rPr>
              <a:t>Other Business</a:t>
            </a:r>
          </a:p>
          <a:p>
            <a:pPr algn="ctr"/>
            <a:endParaRPr lang="en-AU" altLang="en-US" sz="3200" b="1">
              <a:solidFill>
                <a:srgbClr val="FFFF00"/>
              </a:solidFill>
              <a:ea typeface="ＭＳ Ｐゴシック" panose="020B0600070205080204" pitchFamily="34" charset="-128"/>
            </a:endParaRPr>
          </a:p>
          <a:p>
            <a:pPr algn="ctr"/>
            <a:endParaRPr lang="en-AU" altLang="en-US" sz="3200" b="1">
              <a:solidFill>
                <a:srgbClr val="FFFF00"/>
              </a:solidFill>
              <a:ea typeface="ＭＳ Ｐゴシック" panose="020B0600070205080204" pitchFamily="34" charset="-128"/>
            </a:endParaRPr>
          </a:p>
          <a:p>
            <a:pPr algn="ctr"/>
            <a:r>
              <a:rPr lang="en-AU" altLang="en-US" sz="3200" b="1">
                <a:solidFill>
                  <a:srgbClr val="FFFF00"/>
                </a:solidFill>
                <a:ea typeface="ＭＳ Ｐゴシック" panose="020B0600070205080204" pitchFamily="34" charset="-128"/>
              </a:rPr>
              <a:t>Close</a:t>
            </a:r>
            <a:endParaRPr lang="en-AU" altLang="en-US" sz="2000" b="1">
              <a:solidFill>
                <a:srgbClr val="FFFF00"/>
              </a:solidFill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HERDSAPowerpoint">
  <a:themeElements>
    <a:clrScheme name="HERDSAPowerpoin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HERDSAPowerpoint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HERDSAPowerpoin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ERDSAPowerpoin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ERDSAPowerpoin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ERDSAPowerpoin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ERDSAPowerpoin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ERDSAPowerpoin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ERDSAPowerpoin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ERDSAPowerpoin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ERDSAPowerpoin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ERDSAPowerpoin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ERDSAPowerpoin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ERDSAPowerpoin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8743</TotalTime>
  <Words>2065</Words>
  <Application>Microsoft Office PowerPoint</Application>
  <PresentationFormat>On-screen Show (4:3)</PresentationFormat>
  <Paragraphs>495</Paragraphs>
  <Slides>34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34</vt:i4>
      </vt:variant>
    </vt:vector>
  </HeadingPairs>
  <TitlesOfParts>
    <vt:vector size="41" baseType="lpstr">
      <vt:lpstr>Arial</vt:lpstr>
      <vt:lpstr>Calibri</vt:lpstr>
      <vt:lpstr>Greycliff CF</vt:lpstr>
      <vt:lpstr>Kabel Bk BT</vt:lpstr>
      <vt:lpstr>Default Design</vt:lpstr>
      <vt:lpstr>HERDSAPowerpoint</vt:lpstr>
      <vt:lpstr>1_Default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HERD Impact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HERDSA Executive Meeting 25-26 June 2022 </vt:lpstr>
      <vt:lpstr>PowerPoint Presentation</vt:lpstr>
      <vt:lpstr>HERDSA AGM 29 June 2022 Melbourne Exhibition &amp; Convention Centre </vt:lpstr>
      <vt:lpstr>Overview of Accounts</vt:lpstr>
      <vt:lpstr>Principles</vt:lpstr>
      <vt:lpstr>HERDSA Office Accounts Audit</vt:lpstr>
      <vt:lpstr>HERDSA Operations  1/6/21 to 31/5/22</vt:lpstr>
      <vt:lpstr>Major Income Sources</vt:lpstr>
      <vt:lpstr>Key Areas of Expenditure &amp; Proposed Budget 2022-2023</vt:lpstr>
      <vt:lpstr>HERDSA Strategic Initiatives 2022-2023</vt:lpstr>
      <vt:lpstr>Australian Branches  Funds held in Trust</vt:lpstr>
      <vt:lpstr>HERDSA BANK ACCOUNTS</vt:lpstr>
      <vt:lpstr>Recommendations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Rachel</dc:creator>
  <cp:lastModifiedBy>Jennifer Ungaro</cp:lastModifiedBy>
  <cp:revision>244</cp:revision>
  <dcterms:created xsi:type="dcterms:W3CDTF">2008-06-22T07:12:23Z</dcterms:created>
  <dcterms:modified xsi:type="dcterms:W3CDTF">2022-06-29T00:20:46Z</dcterms:modified>
</cp:coreProperties>
</file>